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7"/>
  </p:notesMasterIdLst>
  <p:sldIdLst>
    <p:sldId id="275" r:id="rId2"/>
    <p:sldId id="276" r:id="rId3"/>
    <p:sldId id="278" r:id="rId4"/>
    <p:sldId id="27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64" r:id="rId13"/>
    <p:sldId id="286" r:id="rId14"/>
    <p:sldId id="287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val>
            <c:numRef>
              <c:f>Sheet1!$A$1:$A$6</c:f>
              <c:numCache>
                <c:formatCode>General</c:formatCode>
                <c:ptCount val="6"/>
                <c:pt idx="0">
                  <c:v>62</c:v>
                </c:pt>
                <c:pt idx="1">
                  <c:v>20</c:v>
                </c:pt>
                <c:pt idx="2">
                  <c:v>7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</c:pie3DChart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BFF3D-1433-41EE-97D0-647447B40C85}" type="datetimeFigureOut">
              <a:rPr lang="en-IN" smtClean="0"/>
              <a:pPr/>
              <a:t>29-08-2013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DA566-639C-4D04-9F42-A79888E0B83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DA566-639C-4D04-9F42-A79888E0B83D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7D2F-EB79-442A-A606-D8A1F99CBC36}" type="datetimeFigureOut">
              <a:rPr lang="en-IN" smtClean="0"/>
              <a:pPr/>
              <a:t>29-08-2013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49B-3CDC-429F-8C6F-7B0CBB4B4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7D2F-EB79-442A-A606-D8A1F99CBC36}" type="datetimeFigureOut">
              <a:rPr lang="en-IN" smtClean="0"/>
              <a:pPr/>
              <a:t>29-08-2013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49B-3CDC-429F-8C6F-7B0CBB4B4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7D2F-EB79-442A-A606-D8A1F99CBC36}" type="datetimeFigureOut">
              <a:rPr lang="en-IN" smtClean="0"/>
              <a:pPr/>
              <a:t>29-08-2013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49B-3CDC-429F-8C6F-7B0CBB4B4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4595-4615-4B70-8978-5EED016D8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61245-A6FB-4387-8A77-FDA16435B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7D2F-EB79-442A-A606-D8A1F99CBC36}" type="datetimeFigureOut">
              <a:rPr lang="en-IN" smtClean="0"/>
              <a:pPr/>
              <a:t>29-08-2013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49B-3CDC-429F-8C6F-7B0CBB4B4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7D2F-EB79-442A-A606-D8A1F99CBC36}" type="datetimeFigureOut">
              <a:rPr lang="en-IN" smtClean="0"/>
              <a:pPr/>
              <a:t>29-08-2013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49B-3CDC-429F-8C6F-7B0CBB4B4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7D2F-EB79-442A-A606-D8A1F99CBC36}" type="datetimeFigureOut">
              <a:rPr lang="en-IN" smtClean="0"/>
              <a:pPr/>
              <a:t>29-08-2013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49B-3CDC-429F-8C6F-7B0CBB4B4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7D2F-EB79-442A-A606-D8A1F99CBC36}" type="datetimeFigureOut">
              <a:rPr lang="en-IN" smtClean="0"/>
              <a:pPr/>
              <a:t>29-08-2013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49B-3CDC-429F-8C6F-7B0CBB4B4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7D2F-EB79-442A-A606-D8A1F99CBC36}" type="datetimeFigureOut">
              <a:rPr lang="en-IN" smtClean="0"/>
              <a:pPr/>
              <a:t>29-08-2013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49B-3CDC-429F-8C6F-7B0CBB4B4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7D2F-EB79-442A-A606-D8A1F99CBC36}" type="datetimeFigureOut">
              <a:rPr lang="en-IN" smtClean="0"/>
              <a:pPr/>
              <a:t>29-08-2013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49B-3CDC-429F-8C6F-7B0CBB4B4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7D2F-EB79-442A-A606-D8A1F99CBC36}" type="datetimeFigureOut">
              <a:rPr lang="en-IN" smtClean="0"/>
              <a:pPr/>
              <a:t>29-08-2013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49B-3CDC-429F-8C6F-7B0CBB4B4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7D2F-EB79-442A-A606-D8A1F99CBC36}" type="datetimeFigureOut">
              <a:rPr lang="en-IN" smtClean="0"/>
              <a:pPr/>
              <a:t>29-08-2013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49B-3CDC-429F-8C6F-7B0CBB4B4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D2F-EB79-442A-A606-D8A1F99CBC36}" type="datetimeFigureOut">
              <a:rPr lang="en-IN" smtClean="0"/>
              <a:pPr/>
              <a:t>29-08-2013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149B-3CDC-429F-8C6F-7B0CBB4B4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7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Worksheet5.xls"/><Relationship Id="rId5" Type="http://schemas.openxmlformats.org/officeDocument/2006/relationships/oleObject" Target="../embeddings/Microsoft_Office_Excel_97-2003_Worksheet4.xls"/><Relationship Id="rId4" Type="http://schemas.openxmlformats.org/officeDocument/2006/relationships/oleObject" Target="../embeddings/Microsoft_Office_Excel_97-2003_Worksheet3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40398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200025" y="252413"/>
            <a:ext cx="87153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2247900" algn="l"/>
              </a:tabLst>
            </a:pPr>
            <a:r>
              <a:rPr lang="en-GB" sz="3600" b="1" dirty="0">
                <a:solidFill>
                  <a:srgbClr val="FFFF00"/>
                </a:solidFill>
              </a:rPr>
              <a:t/>
            </a:r>
            <a:br>
              <a:rPr lang="en-GB" sz="3600" b="1" dirty="0">
                <a:solidFill>
                  <a:srgbClr val="FFFF00"/>
                </a:solidFill>
              </a:rPr>
            </a:br>
            <a:r>
              <a:rPr lang="en-GB" sz="3600" b="1" dirty="0">
                <a:solidFill>
                  <a:srgbClr val="FFFF00"/>
                </a:solidFill>
              </a:rPr>
              <a:t>Integrated Land and Water Management for Ecosystem Restoration and Climate Change </a:t>
            </a:r>
            <a:r>
              <a:rPr lang="en-GB" sz="3600" b="1" dirty="0" smtClean="0">
                <a:solidFill>
                  <a:srgbClr val="FFFF00"/>
                </a:solidFill>
              </a:rPr>
              <a:t>Adaptation </a:t>
            </a:r>
            <a:r>
              <a:rPr lang="en-GB" sz="3600" b="1" dirty="0">
                <a:solidFill>
                  <a:srgbClr val="FFFF00"/>
                </a:solidFill>
              </a:rPr>
              <a:t>in Hindu Kush Himalaya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371600" y="5105400"/>
            <a:ext cx="6400800" cy="12954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  <a:latin typeface="+mn-lt"/>
                <a:cs typeface="+mn-cs"/>
              </a:rPr>
              <a:t>Prakash</a:t>
            </a:r>
            <a:r>
              <a:rPr lang="en-US" b="1" dirty="0">
                <a:solidFill>
                  <a:srgbClr val="FFFF00"/>
                </a:solidFill>
                <a:latin typeface="+mn-lt"/>
                <a:cs typeface="+mn-cs"/>
              </a:rPr>
              <a:t>  C. </a:t>
            </a:r>
            <a:r>
              <a:rPr lang="en-US" b="1" dirty="0" err="1">
                <a:solidFill>
                  <a:srgbClr val="FFFF00"/>
                </a:solidFill>
                <a:latin typeface="+mn-lt"/>
                <a:cs typeface="+mn-cs"/>
              </a:rPr>
              <a:t>Tiwari</a:t>
            </a:r>
            <a:r>
              <a:rPr lang="en-US" b="1" dirty="0">
                <a:solidFill>
                  <a:srgbClr val="FFFF00"/>
                </a:solidFill>
                <a:latin typeface="+mn-lt"/>
                <a:cs typeface="+mn-cs"/>
              </a:rPr>
              <a:t>  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  <a:cs typeface="+mn-cs"/>
              </a:rPr>
              <a:t>Professor of Geography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  <a:latin typeface="+mn-lt"/>
                <a:cs typeface="+mn-cs"/>
              </a:rPr>
              <a:t>Kumaon</a:t>
            </a:r>
            <a:r>
              <a:rPr lang="en-US" b="1" dirty="0">
                <a:solidFill>
                  <a:srgbClr val="FFFF00"/>
                </a:solidFill>
                <a:latin typeface="+mn-lt"/>
                <a:cs typeface="+mn-cs"/>
              </a:rPr>
              <a:t> University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  <a:latin typeface="+mn-lt"/>
                <a:cs typeface="+mn-cs"/>
              </a:rPr>
              <a:t>Nainital</a:t>
            </a:r>
            <a:r>
              <a:rPr lang="en-US" b="1" dirty="0">
                <a:solidFill>
                  <a:srgbClr val="FFFF00"/>
                </a:solidFill>
                <a:latin typeface="+mn-lt"/>
                <a:cs typeface="+mn-cs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+mn-lt"/>
                <a:cs typeface="+mn-cs"/>
              </a:rPr>
              <a:t>Uttarakhand</a:t>
            </a:r>
            <a:r>
              <a:rPr lang="en-US" b="1" dirty="0">
                <a:solidFill>
                  <a:srgbClr val="FFFF00"/>
                </a:solidFill>
                <a:latin typeface="+mn-lt"/>
                <a:cs typeface="+mn-cs"/>
              </a:rPr>
              <a:t>, India 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  <a:latin typeface="+mn-lt"/>
                <a:cs typeface="+mn-cs"/>
              </a:rPr>
              <a:t>Email:pctiwari@yahoo.com</a:t>
            </a:r>
            <a:endParaRPr lang="en-US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838" y="625475"/>
            <a:ext cx="8188325" cy="5851525"/>
          </a:xfrm>
          <a:solidFill>
            <a:schemeClr val="bg1"/>
          </a:solidFill>
        </p:spPr>
      </p:pic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609600" y="64770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6705600" y="2133600"/>
            <a:ext cx="68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1000" dirty="0">
                <a:solidFill>
                  <a:schemeClr val="tx1"/>
                </a:solidFill>
              </a:rPr>
              <a:t>Land Use Planning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685800"/>
            <a:ext cx="3810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8614" name="TextBox 7"/>
          <p:cNvSpPr txBox="1">
            <a:spLocks noChangeArrowheads="1"/>
          </p:cNvSpPr>
          <p:nvPr/>
        </p:nvSpPr>
        <p:spPr bwMode="auto">
          <a:xfrm>
            <a:off x="609600" y="666750"/>
            <a:ext cx="7772400" cy="323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1500" b="1" dirty="0"/>
              <a:t>Natural Resources Information System for Integrated Land and Water 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705600" y="3276600"/>
            <a:ext cx="609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8616" name="TextBox 9"/>
          <p:cNvSpPr txBox="1">
            <a:spLocks noChangeArrowheads="1"/>
          </p:cNvSpPr>
          <p:nvPr/>
        </p:nvSpPr>
        <p:spPr bwMode="auto">
          <a:xfrm>
            <a:off x="6553200" y="3330575"/>
            <a:ext cx="914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900"/>
              <a:t>Management Options for Different</a:t>
            </a:r>
          </a:p>
          <a:p>
            <a:pPr algn="ctr"/>
            <a:r>
              <a:rPr lang="en-IN" sz="900"/>
              <a:t>Land  Use Categories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05600" y="4495800"/>
            <a:ext cx="609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8618" name="TextBox 11"/>
          <p:cNvSpPr txBox="1">
            <a:spLocks noChangeArrowheads="1"/>
          </p:cNvSpPr>
          <p:nvPr/>
        </p:nvSpPr>
        <p:spPr bwMode="auto">
          <a:xfrm>
            <a:off x="6477000" y="4572000"/>
            <a:ext cx="99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900"/>
              <a:t>Headwater Prioritization</a:t>
            </a:r>
          </a:p>
          <a:p>
            <a:pPr algn="ctr"/>
            <a:r>
              <a:rPr lang="en-IN" sz="900"/>
              <a:t> &amp;</a:t>
            </a:r>
          </a:p>
          <a:p>
            <a:pPr algn="ctr"/>
            <a:r>
              <a:rPr lang="en-IN" sz="900"/>
              <a:t> Management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0352" y="2514600"/>
            <a:ext cx="565448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 err="1" smtClean="0">
                <a:solidFill>
                  <a:schemeClr val="tx1"/>
                </a:solidFill>
              </a:rPr>
              <a:t>Inte</a:t>
            </a:r>
            <a:r>
              <a:rPr lang="en-IN" sz="900" dirty="0" smtClean="0">
                <a:solidFill>
                  <a:schemeClr val="tx1"/>
                </a:solidFill>
              </a:rPr>
              <a:t>-grated Land &amp; Water Manage-</a:t>
            </a:r>
            <a:r>
              <a:rPr lang="en-IN" sz="900" dirty="0" err="1" smtClean="0">
                <a:solidFill>
                  <a:schemeClr val="tx1"/>
                </a:solidFill>
              </a:rPr>
              <a:t>ment</a:t>
            </a:r>
            <a:endParaRPr lang="en-IN" sz="9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0" y="4114800"/>
            <a:ext cx="762000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 smtClean="0">
                <a:solidFill>
                  <a:schemeClr val="tx1"/>
                </a:solidFill>
              </a:rPr>
              <a:t>Adaptation Programme, Disaster Risk Reduction</a:t>
            </a:r>
          </a:p>
          <a:p>
            <a:pPr algn="ctr"/>
            <a:r>
              <a:rPr lang="en-IN" sz="800" dirty="0" smtClean="0">
                <a:solidFill>
                  <a:schemeClr val="tx1"/>
                </a:solidFill>
              </a:rPr>
              <a:t>Adaptive Resource Manage-</a:t>
            </a:r>
            <a:r>
              <a:rPr lang="en-IN" sz="800" dirty="0" err="1" smtClean="0">
                <a:solidFill>
                  <a:schemeClr val="tx1"/>
                </a:solidFill>
              </a:rPr>
              <a:t>ment</a:t>
            </a:r>
            <a:endParaRPr lang="en-IN" sz="800" dirty="0">
              <a:solidFill>
                <a:schemeClr val="tx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828800" y="2590800"/>
            <a:ext cx="838200" cy="152400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28800" y="27432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8800" y="2514600"/>
            <a:ext cx="8707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50" dirty="0" smtClean="0"/>
              <a:t>Climatic</a:t>
            </a:r>
            <a:r>
              <a:rPr lang="en-IN" sz="900" dirty="0" smtClean="0"/>
              <a:t> Data</a:t>
            </a:r>
            <a:endParaRPr lang="en-IN" sz="900" dirty="0"/>
          </a:p>
        </p:txBody>
      </p:sp>
      <p:sp>
        <p:nvSpPr>
          <p:cNvPr id="22" name="Pentagon 21"/>
          <p:cNvSpPr/>
          <p:nvPr/>
        </p:nvSpPr>
        <p:spPr>
          <a:xfrm>
            <a:off x="1752600" y="3200400"/>
            <a:ext cx="838200" cy="45719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1600200" y="3121968"/>
            <a:ext cx="1285929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50" dirty="0" smtClean="0"/>
              <a:t>Terrain Characteristics</a:t>
            </a:r>
            <a:endParaRPr lang="en-IN" sz="850" dirty="0"/>
          </a:p>
        </p:txBody>
      </p:sp>
      <p:sp>
        <p:nvSpPr>
          <p:cNvPr id="24" name="Pentagon 23"/>
          <p:cNvSpPr/>
          <p:nvPr/>
        </p:nvSpPr>
        <p:spPr>
          <a:xfrm>
            <a:off x="1295400" y="3429000"/>
            <a:ext cx="1600200" cy="228600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1600200" y="3352800"/>
            <a:ext cx="1295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/>
          <p:cNvSpPr/>
          <p:nvPr/>
        </p:nvSpPr>
        <p:spPr>
          <a:xfrm>
            <a:off x="1676400" y="3429000"/>
            <a:ext cx="1219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 smtClean="0">
                <a:solidFill>
                  <a:schemeClr val="tx1"/>
                </a:solidFill>
              </a:rPr>
              <a:t>Disaster Mapping</a:t>
            </a:r>
            <a:endParaRPr lang="en-IN" sz="8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295400" y="35052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0600" y="4724400"/>
            <a:ext cx="990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 smtClean="0">
                <a:solidFill>
                  <a:schemeClr val="tx1"/>
                </a:solidFill>
              </a:rPr>
              <a:t>Water Availability</a:t>
            </a:r>
            <a:endParaRPr lang="en-IN" sz="8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24400" y="5562600"/>
            <a:ext cx="1143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 smtClean="0">
                <a:solidFill>
                  <a:schemeClr val="tx1"/>
                </a:solidFill>
              </a:rPr>
              <a:t>Resource Ownership</a:t>
            </a:r>
            <a:endParaRPr lang="en-IN" sz="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6800" y="2895600"/>
            <a:ext cx="838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25"/>
          <p:cNvSpPr txBox="1"/>
          <p:nvPr/>
        </p:nvSpPr>
        <p:spPr>
          <a:xfrm>
            <a:off x="4724400" y="2832556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" dirty="0" smtClean="0"/>
              <a:t>Precipitation  </a:t>
            </a:r>
            <a:endParaRPr lang="en-IN" sz="800" dirty="0"/>
          </a:p>
        </p:txBody>
      </p:sp>
      <p:sp>
        <p:nvSpPr>
          <p:cNvPr id="27" name="Rectangle 26"/>
          <p:cNvSpPr/>
          <p:nvPr/>
        </p:nvSpPr>
        <p:spPr>
          <a:xfrm>
            <a:off x="5029200" y="3200400"/>
            <a:ext cx="533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/>
          <p:cNvSpPr txBox="1"/>
          <p:nvPr/>
        </p:nvSpPr>
        <p:spPr>
          <a:xfrm>
            <a:off x="4940429" y="3124200"/>
            <a:ext cx="774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dirty="0" smtClean="0"/>
              <a:t>Temperature</a:t>
            </a:r>
            <a:endParaRPr lang="en-IN" sz="800" dirty="0"/>
          </a:p>
        </p:txBody>
      </p:sp>
      <p:sp>
        <p:nvSpPr>
          <p:cNvPr id="29" name="Rectangle 28"/>
          <p:cNvSpPr/>
          <p:nvPr/>
        </p:nvSpPr>
        <p:spPr>
          <a:xfrm flipV="1">
            <a:off x="5029200" y="34290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4648200" y="3352800"/>
            <a:ext cx="1208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dirty="0" smtClean="0"/>
              <a:t>Extreme Event History</a:t>
            </a:r>
            <a:endParaRPr lang="en-IN" sz="800" dirty="0"/>
          </a:p>
        </p:txBody>
      </p:sp>
      <p:sp>
        <p:nvSpPr>
          <p:cNvPr id="34" name="Rectangle 33"/>
          <p:cNvSpPr/>
          <p:nvPr/>
        </p:nvSpPr>
        <p:spPr>
          <a:xfrm>
            <a:off x="4800600" y="3733800"/>
            <a:ext cx="762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4724400" y="3657600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 smtClean="0"/>
              <a:t>Disaster Vulnerability</a:t>
            </a:r>
            <a:endParaRPr lang="en-IN" sz="800" dirty="0"/>
          </a:p>
        </p:txBody>
      </p:sp>
      <p:sp>
        <p:nvSpPr>
          <p:cNvPr id="36" name="Rectangle 35"/>
          <p:cNvSpPr/>
          <p:nvPr/>
        </p:nvSpPr>
        <p:spPr>
          <a:xfrm>
            <a:off x="5105400" y="2286000"/>
            <a:ext cx="381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TextBox 37"/>
          <p:cNvSpPr txBox="1"/>
          <p:nvPr/>
        </p:nvSpPr>
        <p:spPr>
          <a:xfrm>
            <a:off x="4953000" y="22098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 smtClean="0"/>
              <a:t>Land Use</a:t>
            </a:r>
            <a:endParaRPr lang="en-IN" sz="800" dirty="0"/>
          </a:p>
        </p:txBody>
      </p:sp>
      <p:sp>
        <p:nvSpPr>
          <p:cNvPr id="39" name="Rectangle 38"/>
          <p:cNvSpPr/>
          <p:nvPr/>
        </p:nvSpPr>
        <p:spPr>
          <a:xfrm>
            <a:off x="5029200" y="2590800"/>
            <a:ext cx="609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/>
          <p:cNvSpPr txBox="1"/>
          <p:nvPr/>
        </p:nvSpPr>
        <p:spPr>
          <a:xfrm>
            <a:off x="4724400" y="2514600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dirty="0" smtClean="0"/>
              <a:t>Natural Resources</a:t>
            </a:r>
            <a:endParaRPr lang="en-IN" sz="800" dirty="0"/>
          </a:p>
        </p:txBody>
      </p:sp>
      <p:sp>
        <p:nvSpPr>
          <p:cNvPr id="44" name="Rectangle 43"/>
          <p:cNvSpPr/>
          <p:nvPr/>
        </p:nvSpPr>
        <p:spPr>
          <a:xfrm>
            <a:off x="4648200" y="4953000"/>
            <a:ext cx="1143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 smtClean="0">
                <a:solidFill>
                  <a:schemeClr val="tx1"/>
                </a:solidFill>
              </a:rPr>
              <a:t>Livelihood &amp; Food Systems</a:t>
            </a:r>
            <a:endParaRPr lang="en-IN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0" y="0"/>
          <a:ext cx="9170641" cy="6858000"/>
        </p:xfrm>
        <a:graphic>
          <a:graphicData uri="http://schemas.openxmlformats.org/presentationml/2006/ole">
            <p:oleObj spid="_x0000_s47106" name="Bitmap Image" r:id="rId3" imgW="5372850" imgH="3619048" progId="PBrush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203848" y="4797152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653136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987824" y="476672"/>
            <a:ext cx="37444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2051721" y="201995"/>
            <a:ext cx="424847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 defTabSz="914797"/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LAKE REGION DISTRICT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NAINITAL</a:t>
            </a:r>
          </a:p>
          <a:p>
            <a:pPr algn="ctr" defTabSz="914797"/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NATURAL RISK VULNERABILITY</a:t>
            </a:r>
          </a:p>
          <a:p>
            <a:pPr algn="ctr" defTabSz="914797"/>
            <a:endParaRPr lang="en-US" sz="1600" b="1" dirty="0" smtClean="0">
              <a:solidFill>
                <a:srgbClr val="FF0000"/>
              </a:solidFill>
              <a:latin typeface="Arial" charset="0"/>
            </a:endParaRPr>
          </a:p>
          <a:p>
            <a:pPr algn="ctr" defTabSz="914797"/>
            <a:endParaRPr 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1" name="Picture 2" descr="http://l.yimg.com/bt/api/res/1.2/0Oi0ruwkB6azfu7dZFktHw--/YXBwaWQ9eW5ld3M7Zmk9ZmlsbDtoPTQxMTtweW9mZj0wO3E9ODU7dz02MzA-/http:/l.yimg.com/os/156/2013/06/28/000-Del6227096-jpg_041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2908" y="116632"/>
            <a:ext cx="2601580" cy="216024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347864" y="4725144"/>
            <a:ext cx="14401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835406" y="6093587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800" b="1" dirty="0" smtClean="0">
                <a:solidFill>
                  <a:srgbClr val="002060"/>
                </a:solidFill>
              </a:rPr>
              <a:t>% Cultivated Land &amp; Settlements</a:t>
            </a:r>
            <a:endParaRPr lang="en-IN" sz="8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5616" y="5085184"/>
            <a:ext cx="187220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899592" y="5027692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Very Low</a:t>
            </a:r>
          </a:p>
          <a:p>
            <a:r>
              <a:rPr lang="en-IN" sz="1600" dirty="0" smtClean="0"/>
              <a:t>Low</a:t>
            </a:r>
          </a:p>
          <a:p>
            <a:r>
              <a:rPr lang="en-IN" sz="1600" dirty="0" smtClean="0"/>
              <a:t>Moderately Low</a:t>
            </a:r>
          </a:p>
          <a:p>
            <a:r>
              <a:rPr lang="en-IN" sz="1600" dirty="0" smtClean="0"/>
              <a:t>Moderate</a:t>
            </a:r>
          </a:p>
          <a:p>
            <a:r>
              <a:rPr lang="en-IN" sz="1600" dirty="0" smtClean="0"/>
              <a:t>High</a:t>
            </a:r>
          </a:p>
          <a:p>
            <a:r>
              <a:rPr lang="en-IN" sz="1600" dirty="0" smtClean="0"/>
              <a:t>Very High</a:t>
            </a:r>
            <a:endParaRPr lang="en-IN" sz="1600" dirty="0"/>
          </a:p>
        </p:txBody>
      </p:sp>
      <p:sp>
        <p:nvSpPr>
          <p:cNvPr id="17" name="Rectangle 16"/>
          <p:cNvSpPr/>
          <p:nvPr/>
        </p:nvSpPr>
        <p:spPr>
          <a:xfrm>
            <a:off x="4355976" y="6525344"/>
            <a:ext cx="11521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3779912" y="6237312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NRDMS Centre,Nainital</a:t>
            </a:r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762000" y="533193"/>
          <a:ext cx="7924993" cy="5883758"/>
        </p:xfrm>
        <a:graphic>
          <a:graphicData uri="http://schemas.openxmlformats.org/presentationml/2006/ole">
            <p:oleObj spid="_x0000_s20482" name="Bitmap Image" r:id="rId3" imgW="5285714" imgH="3924848" progId="PBrush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563888" y="764704"/>
            <a:ext cx="266429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2624821" y="684351"/>
            <a:ext cx="33153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 defTabSz="914797"/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LAKE REGION DISTRICT 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NAINITAL</a:t>
            </a:r>
          </a:p>
          <a:p>
            <a:pPr algn="ctr" defTabSz="914797"/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ADAPTIVE LANDUSE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" name="Picture 9" descr="Picture 0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92696"/>
            <a:ext cx="2312640" cy="182773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619672" y="4869160"/>
            <a:ext cx="22322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475656" y="4780180"/>
            <a:ext cx="19442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Forest (62%)</a:t>
            </a:r>
          </a:p>
          <a:p>
            <a:pPr>
              <a:lnSpc>
                <a:spcPct val="150000"/>
              </a:lnSpc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Agriculture (20%)</a:t>
            </a:r>
          </a:p>
          <a:p>
            <a:pPr>
              <a:lnSpc>
                <a:spcPct val="150000"/>
              </a:lnSpc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Horticulture (7%)</a:t>
            </a:r>
          </a:p>
          <a:p>
            <a:pPr>
              <a:lnSpc>
                <a:spcPct val="150000"/>
              </a:lnSpc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Water Conservation (4%)</a:t>
            </a:r>
          </a:p>
          <a:p>
            <a:pPr>
              <a:lnSpc>
                <a:spcPct val="150000"/>
              </a:lnSpc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Settlements (5%)</a:t>
            </a:r>
          </a:p>
          <a:p>
            <a:pPr>
              <a:lnSpc>
                <a:spcPct val="150000"/>
              </a:lnSpc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Water-bodies (2%)</a:t>
            </a:r>
            <a:endParaRPr lang="en-IN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3888" y="4725144"/>
            <a:ext cx="25202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3563888" y="5445224"/>
            <a:ext cx="27363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3" name="Chart 12"/>
          <p:cNvGraphicFramePr/>
          <p:nvPr/>
        </p:nvGraphicFramePr>
        <p:xfrm>
          <a:off x="3419872" y="4509120"/>
          <a:ext cx="252028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20072" y="5862464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 smtClean="0"/>
              <a:t>Forest (62%)</a:t>
            </a:r>
            <a:endParaRPr lang="en-IN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5718448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 smtClean="0"/>
              <a:t>Cultivated Land (20%)</a:t>
            </a:r>
            <a:endParaRPr lang="en-IN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2843808" y="4926360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 smtClean="0"/>
              <a:t>Horticulture (7%)</a:t>
            </a:r>
            <a:endParaRPr lang="en-IN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3851920" y="4494312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 smtClean="0"/>
              <a:t>Settlements (5%) </a:t>
            </a:r>
            <a:endParaRPr lang="en-IN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4653136"/>
            <a:ext cx="129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 smtClean="0"/>
              <a:t>Water-bodies (2%)</a:t>
            </a:r>
            <a:endParaRPr lang="en-IN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2843808" y="4653136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 smtClean="0"/>
              <a:t>Water Conservation (4%)</a:t>
            </a:r>
            <a:endParaRPr lang="en-IN" sz="900" dirty="0"/>
          </a:p>
        </p:txBody>
      </p:sp>
      <p:cxnSp>
        <p:nvCxnSpPr>
          <p:cNvPr id="26" name="Straight Arrow Connector 25"/>
          <p:cNvCxnSpPr>
            <a:stCxn id="17" idx="2"/>
            <a:endCxn id="17" idx="2"/>
          </p:cNvCxnSpPr>
          <p:nvPr/>
        </p:nvCxnSpPr>
        <p:spPr>
          <a:xfrm>
            <a:off x="4355976" y="472514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55976" y="4667944"/>
            <a:ext cx="0" cy="129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ppl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877175" cy="5467350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2743200" y="685800"/>
            <a:ext cx="434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smtClean="0"/>
              <a:t>MICRO-WATERSHED LEVEL</a:t>
            </a:r>
            <a:endParaRPr lang="en-US" sz="1400" b="1" dirty="0"/>
          </a:p>
          <a:p>
            <a:pPr algn="ctr"/>
            <a:r>
              <a:rPr lang="en-US" sz="1600" b="1" dirty="0"/>
              <a:t>INTEGRATED </a:t>
            </a:r>
            <a:r>
              <a:rPr lang="en-US" sz="1600" b="1" dirty="0" smtClean="0"/>
              <a:t>LAND AND WATER </a:t>
            </a:r>
            <a:r>
              <a:rPr lang="en-US" sz="1600" b="1" dirty="0"/>
              <a:t>MANAGEMENT OPTIONS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7543800" y="838200"/>
            <a:ext cx="83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24933" name="AutoShape 5"/>
          <p:cNvSpPr>
            <a:spLocks noChangeArrowheads="1"/>
          </p:cNvSpPr>
          <p:nvPr/>
        </p:nvSpPr>
        <p:spPr bwMode="auto">
          <a:xfrm>
            <a:off x="7772400" y="914400"/>
            <a:ext cx="4572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IN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4724400" y="5257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486400"/>
            <a:ext cx="2933700" cy="361950"/>
          </a:xfrm>
          <a:prstGeom prst="rect">
            <a:avLst/>
          </a:prstGeom>
          <a:noFill/>
        </p:spPr>
      </p:pic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5867400" y="2514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LEGEND:</a:t>
            </a: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685800" y="4724400"/>
            <a:ext cx="1600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000"/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6324600" y="2819400"/>
            <a:ext cx="1447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" b="1"/>
              <a:t>Reserved Forest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6324600" y="3962400"/>
            <a:ext cx="1295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/>
              <a:t>Cultivated Land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6324600" y="3581400"/>
            <a:ext cx="2286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/>
              <a:t>Horticulture &amp; Tea Farming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6324600" y="4343400"/>
            <a:ext cx="152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/>
              <a:t>Vegetable Farming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7375525" y="3617913"/>
            <a:ext cx="1463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6324600" y="4724400"/>
            <a:ext cx="1981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/>
              <a:t>Water Conservation Sites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6324600" y="3200400"/>
            <a:ext cx="1600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/>
              <a:t>Community Forests</a:t>
            </a:r>
          </a:p>
        </p:txBody>
      </p:sp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5943600" y="2819400"/>
            <a:ext cx="381000" cy="2286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5943600" y="3200400"/>
            <a:ext cx="3810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5943600" y="3581400"/>
            <a:ext cx="3810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4948" name="Rectangle 20"/>
          <p:cNvSpPr>
            <a:spLocks noChangeArrowheads="1"/>
          </p:cNvSpPr>
          <p:nvPr/>
        </p:nvSpPr>
        <p:spPr bwMode="auto">
          <a:xfrm>
            <a:off x="5943600" y="3962400"/>
            <a:ext cx="3810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4949" name="Rectangle 21"/>
          <p:cNvSpPr>
            <a:spLocks noChangeArrowheads="1"/>
          </p:cNvSpPr>
          <p:nvPr/>
        </p:nvSpPr>
        <p:spPr bwMode="auto">
          <a:xfrm>
            <a:off x="5943600" y="4343400"/>
            <a:ext cx="381000" cy="228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4950" name="Rectangle 22"/>
          <p:cNvSpPr>
            <a:spLocks noChangeArrowheads="1"/>
          </p:cNvSpPr>
          <p:nvPr/>
        </p:nvSpPr>
        <p:spPr bwMode="auto">
          <a:xfrm>
            <a:off x="5943600" y="4724400"/>
            <a:ext cx="3810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7772400" y="6858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685800" y="381000"/>
            <a:ext cx="8077200" cy="6019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b="1"/>
              <a:t>SAIL AND BUNGA</a:t>
            </a:r>
          </a:p>
          <a:p>
            <a:pPr algn="ctr"/>
            <a:endParaRPr lang="en-US"/>
          </a:p>
        </p:txBody>
      </p:sp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3657600" y="1066800"/>
          <a:ext cx="4438650" cy="3652838"/>
        </p:xfrm>
        <a:graphic>
          <a:graphicData uri="http://schemas.openxmlformats.org/presentationml/2006/ole">
            <p:oleObj spid="_x0000_s48130" name="Bitmap Image" r:id="rId3" imgW="12695238" imgH="11428571" progId="PBrush">
              <p:embed/>
            </p:oleObj>
          </a:graphicData>
        </a:graphic>
      </p:graphicFrame>
      <p:sp>
        <p:nvSpPr>
          <p:cNvPr id="188420" name="AutoShape 4"/>
          <p:cNvSpPr>
            <a:spLocks noChangeArrowheads="1"/>
          </p:cNvSpPr>
          <p:nvPr/>
        </p:nvSpPr>
        <p:spPr bwMode="auto">
          <a:xfrm>
            <a:off x="8305800" y="1371600"/>
            <a:ext cx="304800" cy="1809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IN"/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8077200" y="15382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 N</a:t>
            </a: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 flipV="1">
            <a:off x="3505200" y="5638800"/>
            <a:ext cx="10668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4572000" y="5638800"/>
            <a:ext cx="1066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24" name="Line 8"/>
          <p:cNvSpPr>
            <a:spLocks noChangeShapeType="1"/>
          </p:cNvSpPr>
          <p:nvPr/>
        </p:nvSpPr>
        <p:spPr bwMode="auto">
          <a:xfrm flipV="1">
            <a:off x="3505200" y="556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8425" name="Line 9"/>
          <p:cNvSpPr>
            <a:spLocks noChangeShapeType="1"/>
          </p:cNvSpPr>
          <p:nvPr/>
        </p:nvSpPr>
        <p:spPr bwMode="auto">
          <a:xfrm flipV="1">
            <a:off x="4572000" y="556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 flipV="1">
            <a:off x="5638800" y="556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3352800" y="5334000"/>
            <a:ext cx="358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500 m                        0                        500 m</a:t>
            </a:r>
          </a:p>
        </p:txBody>
      </p:sp>
      <p:sp>
        <p:nvSpPr>
          <p:cNvPr id="188428" name="Rectangle 12"/>
          <p:cNvSpPr>
            <a:spLocks noChangeArrowheads="1"/>
          </p:cNvSpPr>
          <p:nvPr/>
        </p:nvSpPr>
        <p:spPr bwMode="auto">
          <a:xfrm>
            <a:off x="914400" y="2209800"/>
            <a:ext cx="304800" cy="2286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29" name="Rectangle 13"/>
          <p:cNvSpPr>
            <a:spLocks noChangeArrowheads="1"/>
          </p:cNvSpPr>
          <p:nvPr/>
        </p:nvSpPr>
        <p:spPr bwMode="auto">
          <a:xfrm>
            <a:off x="914400" y="2514600"/>
            <a:ext cx="304800" cy="2286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30" name="Rectangle 14"/>
          <p:cNvSpPr>
            <a:spLocks noChangeArrowheads="1"/>
          </p:cNvSpPr>
          <p:nvPr/>
        </p:nvSpPr>
        <p:spPr bwMode="auto">
          <a:xfrm>
            <a:off x="914400" y="1905000"/>
            <a:ext cx="304800" cy="2286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31" name="Rectangle 15"/>
          <p:cNvSpPr>
            <a:spLocks noChangeArrowheads="1"/>
          </p:cNvSpPr>
          <p:nvPr/>
        </p:nvSpPr>
        <p:spPr bwMode="auto">
          <a:xfrm>
            <a:off x="914400" y="2819400"/>
            <a:ext cx="3048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32" name="Rectangle 16"/>
          <p:cNvSpPr>
            <a:spLocks noChangeArrowheads="1"/>
          </p:cNvSpPr>
          <p:nvPr/>
        </p:nvSpPr>
        <p:spPr bwMode="auto">
          <a:xfrm>
            <a:off x="914400" y="3124200"/>
            <a:ext cx="3048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33" name="Text Box 17"/>
          <p:cNvSpPr txBox="1">
            <a:spLocks noChangeArrowheads="1"/>
          </p:cNvSpPr>
          <p:nvPr/>
        </p:nvSpPr>
        <p:spPr bwMode="auto">
          <a:xfrm>
            <a:off x="838200" y="1600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LEGEND:</a:t>
            </a:r>
          </a:p>
        </p:txBody>
      </p:sp>
      <p:sp>
        <p:nvSpPr>
          <p:cNvPr id="188434" name="Text Box 18"/>
          <p:cNvSpPr txBox="1">
            <a:spLocks noChangeArrowheads="1"/>
          </p:cNvSpPr>
          <p:nvPr/>
        </p:nvSpPr>
        <p:spPr bwMode="auto">
          <a:xfrm>
            <a:off x="1676400" y="4038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 </a:t>
            </a:r>
          </a:p>
        </p:txBody>
      </p:sp>
      <p:sp>
        <p:nvSpPr>
          <p:cNvPr id="188435" name="Text Box 19"/>
          <p:cNvSpPr txBox="1">
            <a:spLocks noChangeArrowheads="1"/>
          </p:cNvSpPr>
          <p:nvPr/>
        </p:nvSpPr>
        <p:spPr bwMode="auto">
          <a:xfrm>
            <a:off x="1676400" y="4495800"/>
            <a:ext cx="335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 </a:t>
            </a:r>
          </a:p>
        </p:txBody>
      </p:sp>
      <p:sp>
        <p:nvSpPr>
          <p:cNvPr id="188436" name="Text Box 20"/>
          <p:cNvSpPr txBox="1">
            <a:spLocks noChangeArrowheads="1"/>
          </p:cNvSpPr>
          <p:nvPr/>
        </p:nvSpPr>
        <p:spPr bwMode="auto">
          <a:xfrm>
            <a:off x="1676400" y="541020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 </a:t>
            </a:r>
          </a:p>
        </p:txBody>
      </p:sp>
      <p:sp>
        <p:nvSpPr>
          <p:cNvPr id="188437" name="Text Box 21"/>
          <p:cNvSpPr txBox="1">
            <a:spLocks noChangeArrowheads="1"/>
          </p:cNvSpPr>
          <p:nvPr/>
        </p:nvSpPr>
        <p:spPr bwMode="auto">
          <a:xfrm>
            <a:off x="1676400" y="4953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 </a:t>
            </a:r>
          </a:p>
        </p:txBody>
      </p:sp>
      <p:sp>
        <p:nvSpPr>
          <p:cNvPr id="188438" name="Text Box 22"/>
          <p:cNvSpPr txBox="1">
            <a:spLocks noChangeArrowheads="1"/>
          </p:cNvSpPr>
          <p:nvPr/>
        </p:nvSpPr>
        <p:spPr bwMode="auto">
          <a:xfrm>
            <a:off x="3995738" y="6078538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Fig. 4</a:t>
            </a:r>
          </a:p>
        </p:txBody>
      </p:sp>
      <p:sp>
        <p:nvSpPr>
          <p:cNvPr id="188439" name="Text Box 23"/>
          <p:cNvSpPr txBox="1">
            <a:spLocks noChangeArrowheads="1"/>
          </p:cNvSpPr>
          <p:nvPr/>
        </p:nvSpPr>
        <p:spPr bwMode="auto">
          <a:xfrm>
            <a:off x="1371600" y="1736725"/>
            <a:ext cx="28194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00" b="1"/>
              <a:t>Spring Sanctuaries </a:t>
            </a:r>
          </a:p>
          <a:p>
            <a:pPr>
              <a:lnSpc>
                <a:spcPct val="200000"/>
              </a:lnSpc>
            </a:pPr>
            <a:r>
              <a:rPr lang="en-US" sz="1000" b="1"/>
              <a:t>Fodder &amp; Horticulture Development</a:t>
            </a:r>
          </a:p>
          <a:p>
            <a:pPr>
              <a:lnSpc>
                <a:spcPct val="200000"/>
              </a:lnSpc>
            </a:pPr>
            <a:r>
              <a:rPr lang="en-US" sz="1000" b="1"/>
              <a:t>Energy Development &amp; Medicinal Plants</a:t>
            </a:r>
          </a:p>
          <a:p>
            <a:pPr>
              <a:lnSpc>
                <a:spcPct val="200000"/>
              </a:lnSpc>
            </a:pPr>
            <a:r>
              <a:rPr lang="en-US" sz="1000" b="1"/>
              <a:t>Horticulture &amp; Tea Farming</a:t>
            </a:r>
          </a:p>
          <a:p>
            <a:pPr>
              <a:lnSpc>
                <a:spcPct val="200000"/>
              </a:lnSpc>
            </a:pPr>
            <a:r>
              <a:rPr lang="en-US" sz="1000" b="1"/>
              <a:t>Agriculture</a:t>
            </a:r>
          </a:p>
          <a:p>
            <a:pPr>
              <a:lnSpc>
                <a:spcPct val="200000"/>
              </a:lnSpc>
            </a:pPr>
            <a:r>
              <a:rPr lang="en-US" sz="1000" b="1"/>
              <a:t>Catchment Treatment, Check Dams, Ponds</a:t>
            </a:r>
          </a:p>
          <a:p>
            <a:pPr>
              <a:lnSpc>
                <a:spcPct val="200000"/>
              </a:lnSpc>
            </a:pPr>
            <a:endParaRPr lang="en-US" sz="1000" b="1"/>
          </a:p>
          <a:p>
            <a:pPr>
              <a:lnSpc>
                <a:spcPct val="200000"/>
              </a:lnSpc>
              <a:spcBef>
                <a:spcPct val="50000"/>
              </a:spcBef>
            </a:pPr>
            <a:endParaRPr lang="en-US" sz="1000" b="1"/>
          </a:p>
        </p:txBody>
      </p:sp>
      <p:sp>
        <p:nvSpPr>
          <p:cNvPr id="188440" name="Rectangle 24"/>
          <p:cNvSpPr>
            <a:spLocks noChangeArrowheads="1"/>
          </p:cNvSpPr>
          <p:nvPr/>
        </p:nvSpPr>
        <p:spPr bwMode="auto">
          <a:xfrm>
            <a:off x="914400" y="3429000"/>
            <a:ext cx="304800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41" name="Freeform 25"/>
          <p:cNvSpPr>
            <a:spLocks/>
          </p:cNvSpPr>
          <p:nvPr/>
        </p:nvSpPr>
        <p:spPr bwMode="auto">
          <a:xfrm>
            <a:off x="5410200" y="3200400"/>
            <a:ext cx="1295400" cy="7747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144" y="480"/>
              </a:cxn>
              <a:cxn ang="0">
                <a:pos x="288" y="432"/>
              </a:cxn>
              <a:cxn ang="0">
                <a:pos x="336" y="384"/>
              </a:cxn>
              <a:cxn ang="0">
                <a:pos x="384" y="288"/>
              </a:cxn>
              <a:cxn ang="0">
                <a:pos x="480" y="240"/>
              </a:cxn>
              <a:cxn ang="0">
                <a:pos x="576" y="192"/>
              </a:cxn>
              <a:cxn ang="0">
                <a:pos x="624" y="144"/>
              </a:cxn>
              <a:cxn ang="0">
                <a:pos x="720" y="48"/>
              </a:cxn>
              <a:cxn ang="0">
                <a:pos x="816" y="0"/>
              </a:cxn>
            </a:cxnLst>
            <a:rect l="0" t="0" r="r" b="b"/>
            <a:pathLst>
              <a:path w="816" h="488">
                <a:moveTo>
                  <a:pt x="0" y="480"/>
                </a:moveTo>
                <a:cubicBezTo>
                  <a:pt x="48" y="484"/>
                  <a:pt x="96" y="488"/>
                  <a:pt x="144" y="480"/>
                </a:cubicBezTo>
                <a:cubicBezTo>
                  <a:pt x="192" y="472"/>
                  <a:pt x="256" y="448"/>
                  <a:pt x="288" y="432"/>
                </a:cubicBezTo>
                <a:cubicBezTo>
                  <a:pt x="320" y="416"/>
                  <a:pt x="320" y="408"/>
                  <a:pt x="336" y="384"/>
                </a:cubicBezTo>
                <a:cubicBezTo>
                  <a:pt x="352" y="360"/>
                  <a:pt x="360" y="312"/>
                  <a:pt x="384" y="288"/>
                </a:cubicBezTo>
                <a:cubicBezTo>
                  <a:pt x="408" y="264"/>
                  <a:pt x="448" y="256"/>
                  <a:pt x="480" y="240"/>
                </a:cubicBezTo>
                <a:cubicBezTo>
                  <a:pt x="512" y="224"/>
                  <a:pt x="552" y="208"/>
                  <a:pt x="576" y="192"/>
                </a:cubicBezTo>
                <a:cubicBezTo>
                  <a:pt x="600" y="176"/>
                  <a:pt x="600" y="168"/>
                  <a:pt x="624" y="144"/>
                </a:cubicBezTo>
                <a:cubicBezTo>
                  <a:pt x="648" y="120"/>
                  <a:pt x="688" y="72"/>
                  <a:pt x="720" y="48"/>
                </a:cubicBezTo>
                <a:cubicBezTo>
                  <a:pt x="752" y="24"/>
                  <a:pt x="800" y="8"/>
                  <a:pt x="816" y="0"/>
                </a:cubicBezTo>
              </a:path>
            </a:pathLst>
          </a:cu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8442" name="Freeform 26"/>
          <p:cNvSpPr>
            <a:spLocks/>
          </p:cNvSpPr>
          <p:nvPr/>
        </p:nvSpPr>
        <p:spPr bwMode="auto">
          <a:xfrm>
            <a:off x="5257800" y="2286000"/>
            <a:ext cx="393700" cy="914400"/>
          </a:xfrm>
          <a:custGeom>
            <a:avLst/>
            <a:gdLst/>
            <a:ahLst/>
            <a:cxnLst>
              <a:cxn ang="0">
                <a:pos x="240" y="576"/>
              </a:cxn>
              <a:cxn ang="0">
                <a:pos x="240" y="480"/>
              </a:cxn>
              <a:cxn ang="0">
                <a:pos x="240" y="384"/>
              </a:cxn>
              <a:cxn ang="0">
                <a:pos x="192" y="336"/>
              </a:cxn>
              <a:cxn ang="0">
                <a:pos x="144" y="288"/>
              </a:cxn>
              <a:cxn ang="0">
                <a:pos x="48" y="240"/>
              </a:cxn>
              <a:cxn ang="0">
                <a:pos x="0" y="192"/>
              </a:cxn>
              <a:cxn ang="0">
                <a:pos x="48" y="96"/>
              </a:cxn>
              <a:cxn ang="0">
                <a:pos x="48" y="0"/>
              </a:cxn>
            </a:cxnLst>
            <a:rect l="0" t="0" r="r" b="b"/>
            <a:pathLst>
              <a:path w="248" h="576">
                <a:moveTo>
                  <a:pt x="240" y="576"/>
                </a:moveTo>
                <a:cubicBezTo>
                  <a:pt x="240" y="544"/>
                  <a:pt x="240" y="512"/>
                  <a:pt x="240" y="480"/>
                </a:cubicBezTo>
                <a:cubicBezTo>
                  <a:pt x="240" y="448"/>
                  <a:pt x="248" y="408"/>
                  <a:pt x="240" y="384"/>
                </a:cubicBezTo>
                <a:cubicBezTo>
                  <a:pt x="232" y="360"/>
                  <a:pt x="208" y="352"/>
                  <a:pt x="192" y="336"/>
                </a:cubicBezTo>
                <a:cubicBezTo>
                  <a:pt x="176" y="320"/>
                  <a:pt x="168" y="304"/>
                  <a:pt x="144" y="288"/>
                </a:cubicBezTo>
                <a:cubicBezTo>
                  <a:pt x="120" y="272"/>
                  <a:pt x="72" y="256"/>
                  <a:pt x="48" y="240"/>
                </a:cubicBezTo>
                <a:cubicBezTo>
                  <a:pt x="24" y="224"/>
                  <a:pt x="0" y="216"/>
                  <a:pt x="0" y="192"/>
                </a:cubicBezTo>
                <a:cubicBezTo>
                  <a:pt x="0" y="168"/>
                  <a:pt x="40" y="128"/>
                  <a:pt x="48" y="96"/>
                </a:cubicBezTo>
                <a:cubicBezTo>
                  <a:pt x="56" y="64"/>
                  <a:pt x="48" y="24"/>
                  <a:pt x="48" y="0"/>
                </a:cubicBezTo>
              </a:path>
            </a:pathLst>
          </a:cu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8443" name="Freeform 27"/>
          <p:cNvSpPr>
            <a:spLocks/>
          </p:cNvSpPr>
          <p:nvPr/>
        </p:nvSpPr>
        <p:spPr bwMode="auto">
          <a:xfrm>
            <a:off x="4648200" y="3200400"/>
            <a:ext cx="304800" cy="1066800"/>
          </a:xfrm>
          <a:custGeom>
            <a:avLst/>
            <a:gdLst/>
            <a:ahLst/>
            <a:cxnLst>
              <a:cxn ang="0">
                <a:pos x="144" y="672"/>
              </a:cxn>
              <a:cxn ang="0">
                <a:pos x="96" y="624"/>
              </a:cxn>
              <a:cxn ang="0">
                <a:pos x="48" y="576"/>
              </a:cxn>
              <a:cxn ang="0">
                <a:pos x="48" y="480"/>
              </a:cxn>
              <a:cxn ang="0">
                <a:pos x="48" y="384"/>
              </a:cxn>
              <a:cxn ang="0">
                <a:pos x="48" y="288"/>
              </a:cxn>
              <a:cxn ang="0">
                <a:pos x="0" y="240"/>
              </a:cxn>
              <a:cxn ang="0">
                <a:pos x="48" y="192"/>
              </a:cxn>
              <a:cxn ang="0">
                <a:pos x="96" y="96"/>
              </a:cxn>
              <a:cxn ang="0">
                <a:pos x="144" y="48"/>
              </a:cxn>
              <a:cxn ang="0">
                <a:pos x="192" y="0"/>
              </a:cxn>
            </a:cxnLst>
            <a:rect l="0" t="0" r="r" b="b"/>
            <a:pathLst>
              <a:path w="192" h="672">
                <a:moveTo>
                  <a:pt x="144" y="672"/>
                </a:moveTo>
                <a:cubicBezTo>
                  <a:pt x="128" y="656"/>
                  <a:pt x="112" y="640"/>
                  <a:pt x="96" y="624"/>
                </a:cubicBezTo>
                <a:cubicBezTo>
                  <a:pt x="80" y="608"/>
                  <a:pt x="56" y="600"/>
                  <a:pt x="48" y="576"/>
                </a:cubicBezTo>
                <a:cubicBezTo>
                  <a:pt x="40" y="552"/>
                  <a:pt x="48" y="512"/>
                  <a:pt x="48" y="480"/>
                </a:cubicBezTo>
                <a:cubicBezTo>
                  <a:pt x="48" y="448"/>
                  <a:pt x="48" y="416"/>
                  <a:pt x="48" y="384"/>
                </a:cubicBezTo>
                <a:cubicBezTo>
                  <a:pt x="48" y="352"/>
                  <a:pt x="56" y="312"/>
                  <a:pt x="48" y="288"/>
                </a:cubicBezTo>
                <a:cubicBezTo>
                  <a:pt x="40" y="264"/>
                  <a:pt x="0" y="256"/>
                  <a:pt x="0" y="240"/>
                </a:cubicBezTo>
                <a:cubicBezTo>
                  <a:pt x="0" y="224"/>
                  <a:pt x="32" y="216"/>
                  <a:pt x="48" y="192"/>
                </a:cubicBezTo>
                <a:cubicBezTo>
                  <a:pt x="64" y="168"/>
                  <a:pt x="80" y="120"/>
                  <a:pt x="96" y="96"/>
                </a:cubicBezTo>
                <a:cubicBezTo>
                  <a:pt x="112" y="72"/>
                  <a:pt x="128" y="64"/>
                  <a:pt x="144" y="48"/>
                </a:cubicBezTo>
                <a:cubicBezTo>
                  <a:pt x="160" y="32"/>
                  <a:pt x="176" y="16"/>
                  <a:pt x="192" y="0"/>
                </a:cubicBezTo>
              </a:path>
            </a:pathLst>
          </a:cu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8444" name="Oval 28"/>
          <p:cNvSpPr>
            <a:spLocks noChangeArrowheads="1"/>
          </p:cNvSpPr>
          <p:nvPr/>
        </p:nvSpPr>
        <p:spPr bwMode="auto">
          <a:xfrm>
            <a:off x="4572000" y="3429000"/>
            <a:ext cx="152400" cy="1524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45" name="Oval 29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46" name="Oval 30"/>
          <p:cNvSpPr>
            <a:spLocks noChangeArrowheads="1"/>
          </p:cNvSpPr>
          <p:nvPr/>
        </p:nvSpPr>
        <p:spPr bwMode="auto">
          <a:xfrm>
            <a:off x="5486400" y="3810000"/>
            <a:ext cx="152400" cy="1524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47" name="Oval 31"/>
          <p:cNvSpPr>
            <a:spLocks noChangeArrowheads="1"/>
          </p:cNvSpPr>
          <p:nvPr/>
        </p:nvSpPr>
        <p:spPr bwMode="auto">
          <a:xfrm>
            <a:off x="6019800" y="3429000"/>
            <a:ext cx="152400" cy="1524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48" name="Oval 32"/>
          <p:cNvSpPr>
            <a:spLocks noChangeArrowheads="1"/>
          </p:cNvSpPr>
          <p:nvPr/>
        </p:nvSpPr>
        <p:spPr bwMode="auto">
          <a:xfrm>
            <a:off x="6477000" y="3200400"/>
            <a:ext cx="152400" cy="1524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49" name="Oval 33"/>
          <p:cNvSpPr>
            <a:spLocks noChangeArrowheads="1"/>
          </p:cNvSpPr>
          <p:nvPr/>
        </p:nvSpPr>
        <p:spPr bwMode="auto">
          <a:xfrm>
            <a:off x="4800600" y="3276600"/>
            <a:ext cx="152400" cy="1524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50" name="Oval 34"/>
          <p:cNvSpPr>
            <a:spLocks noChangeArrowheads="1"/>
          </p:cNvSpPr>
          <p:nvPr/>
        </p:nvSpPr>
        <p:spPr bwMode="auto">
          <a:xfrm>
            <a:off x="5867400" y="3733800"/>
            <a:ext cx="152400" cy="1524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51" name="Oval 35"/>
          <p:cNvSpPr>
            <a:spLocks noChangeArrowheads="1"/>
          </p:cNvSpPr>
          <p:nvPr/>
        </p:nvSpPr>
        <p:spPr bwMode="auto">
          <a:xfrm>
            <a:off x="5105400" y="4038600"/>
            <a:ext cx="152400" cy="1524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52" name="Oval 36"/>
          <p:cNvSpPr>
            <a:spLocks noChangeArrowheads="1"/>
          </p:cNvSpPr>
          <p:nvPr/>
        </p:nvSpPr>
        <p:spPr bwMode="auto">
          <a:xfrm>
            <a:off x="5334000" y="2590800"/>
            <a:ext cx="152400" cy="1524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53" name="AutoShape 37"/>
          <p:cNvSpPr>
            <a:spLocks noChangeArrowheads="1"/>
          </p:cNvSpPr>
          <p:nvPr/>
        </p:nvSpPr>
        <p:spPr bwMode="auto">
          <a:xfrm>
            <a:off x="6781800" y="3733800"/>
            <a:ext cx="228600" cy="228600"/>
          </a:xfrm>
          <a:prstGeom prst="diamond">
            <a:avLst/>
          </a:prstGeom>
          <a:solidFill>
            <a:srgbClr val="3399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54" name="AutoShape 38"/>
          <p:cNvSpPr>
            <a:spLocks noChangeArrowheads="1"/>
          </p:cNvSpPr>
          <p:nvPr/>
        </p:nvSpPr>
        <p:spPr bwMode="auto">
          <a:xfrm>
            <a:off x="6781800" y="3962400"/>
            <a:ext cx="228600" cy="228600"/>
          </a:xfrm>
          <a:prstGeom prst="diamond">
            <a:avLst/>
          </a:prstGeom>
          <a:solidFill>
            <a:srgbClr val="3399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55" name="AutoShape 39"/>
          <p:cNvSpPr>
            <a:spLocks noChangeArrowheads="1"/>
          </p:cNvSpPr>
          <p:nvPr/>
        </p:nvSpPr>
        <p:spPr bwMode="auto">
          <a:xfrm>
            <a:off x="4876800" y="3810000"/>
            <a:ext cx="228600" cy="228600"/>
          </a:xfrm>
          <a:prstGeom prst="diamond">
            <a:avLst/>
          </a:prstGeom>
          <a:solidFill>
            <a:srgbClr val="3399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56" name="AutoShape 40"/>
          <p:cNvSpPr>
            <a:spLocks noChangeArrowheads="1"/>
          </p:cNvSpPr>
          <p:nvPr/>
        </p:nvSpPr>
        <p:spPr bwMode="auto">
          <a:xfrm>
            <a:off x="5257800" y="3810000"/>
            <a:ext cx="228600" cy="228600"/>
          </a:xfrm>
          <a:prstGeom prst="diamond">
            <a:avLst/>
          </a:prstGeom>
          <a:solidFill>
            <a:srgbClr val="3399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57" name="AutoShape 41"/>
          <p:cNvSpPr>
            <a:spLocks noChangeArrowheads="1"/>
          </p:cNvSpPr>
          <p:nvPr/>
        </p:nvSpPr>
        <p:spPr bwMode="auto">
          <a:xfrm>
            <a:off x="5638800" y="2895600"/>
            <a:ext cx="228600" cy="228600"/>
          </a:xfrm>
          <a:prstGeom prst="diamond">
            <a:avLst/>
          </a:prstGeom>
          <a:solidFill>
            <a:srgbClr val="3399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58" name="AutoShape 42"/>
          <p:cNvSpPr>
            <a:spLocks noChangeArrowheads="1"/>
          </p:cNvSpPr>
          <p:nvPr/>
        </p:nvSpPr>
        <p:spPr bwMode="auto">
          <a:xfrm>
            <a:off x="5257800" y="3505200"/>
            <a:ext cx="228600" cy="228600"/>
          </a:xfrm>
          <a:prstGeom prst="diamond">
            <a:avLst/>
          </a:prstGeom>
          <a:solidFill>
            <a:srgbClr val="3399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59" name="AutoShape 43"/>
          <p:cNvSpPr>
            <a:spLocks noChangeArrowheads="1"/>
          </p:cNvSpPr>
          <p:nvPr/>
        </p:nvSpPr>
        <p:spPr bwMode="auto">
          <a:xfrm>
            <a:off x="4953000" y="2590800"/>
            <a:ext cx="228600" cy="228600"/>
          </a:xfrm>
          <a:prstGeom prst="diamond">
            <a:avLst/>
          </a:prstGeom>
          <a:solidFill>
            <a:srgbClr val="3399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60" name="AutoShape 44"/>
          <p:cNvSpPr>
            <a:spLocks noChangeArrowheads="1"/>
          </p:cNvSpPr>
          <p:nvPr/>
        </p:nvSpPr>
        <p:spPr bwMode="auto">
          <a:xfrm>
            <a:off x="5257800" y="2209800"/>
            <a:ext cx="228600" cy="228600"/>
          </a:xfrm>
          <a:prstGeom prst="diamond">
            <a:avLst/>
          </a:prstGeom>
          <a:solidFill>
            <a:srgbClr val="3399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61" name="AutoShape 45"/>
          <p:cNvSpPr>
            <a:spLocks noChangeArrowheads="1"/>
          </p:cNvSpPr>
          <p:nvPr/>
        </p:nvSpPr>
        <p:spPr bwMode="auto">
          <a:xfrm>
            <a:off x="6629400" y="3048000"/>
            <a:ext cx="228600" cy="228600"/>
          </a:xfrm>
          <a:prstGeom prst="diamond">
            <a:avLst/>
          </a:prstGeom>
          <a:solidFill>
            <a:srgbClr val="3399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62" name="AutoShape 46"/>
          <p:cNvSpPr>
            <a:spLocks noChangeArrowheads="1"/>
          </p:cNvSpPr>
          <p:nvPr/>
        </p:nvSpPr>
        <p:spPr bwMode="auto">
          <a:xfrm>
            <a:off x="7010400" y="2895600"/>
            <a:ext cx="228600" cy="228600"/>
          </a:xfrm>
          <a:prstGeom prst="diamond">
            <a:avLst/>
          </a:prstGeom>
          <a:solidFill>
            <a:srgbClr val="3399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63" name="AutoShape 47"/>
          <p:cNvSpPr>
            <a:spLocks noChangeArrowheads="1"/>
          </p:cNvSpPr>
          <p:nvPr/>
        </p:nvSpPr>
        <p:spPr bwMode="auto">
          <a:xfrm>
            <a:off x="6705600" y="3352800"/>
            <a:ext cx="228600" cy="228600"/>
          </a:xfrm>
          <a:prstGeom prst="diamond">
            <a:avLst/>
          </a:prstGeom>
          <a:solidFill>
            <a:srgbClr val="3399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64" name="AutoShape 48"/>
          <p:cNvSpPr>
            <a:spLocks noChangeArrowheads="1"/>
          </p:cNvSpPr>
          <p:nvPr/>
        </p:nvSpPr>
        <p:spPr bwMode="auto">
          <a:xfrm>
            <a:off x="5257800" y="3124200"/>
            <a:ext cx="228600" cy="228600"/>
          </a:xfrm>
          <a:prstGeom prst="diamond">
            <a:avLst/>
          </a:prstGeom>
          <a:solidFill>
            <a:srgbClr val="3399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65" name="AutoShape 49"/>
          <p:cNvSpPr>
            <a:spLocks noChangeArrowheads="1"/>
          </p:cNvSpPr>
          <p:nvPr/>
        </p:nvSpPr>
        <p:spPr bwMode="auto">
          <a:xfrm>
            <a:off x="990600" y="1905000"/>
            <a:ext cx="152400" cy="2286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66" name="AutoShape 50"/>
          <p:cNvSpPr>
            <a:spLocks noChangeArrowheads="1"/>
          </p:cNvSpPr>
          <p:nvPr/>
        </p:nvSpPr>
        <p:spPr bwMode="auto">
          <a:xfrm>
            <a:off x="990600" y="3429000"/>
            <a:ext cx="228600" cy="228600"/>
          </a:xfrm>
          <a:prstGeom prst="diamond">
            <a:avLst/>
          </a:prstGeom>
          <a:solidFill>
            <a:srgbClr val="3399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8467" name="Rectangle 51"/>
          <p:cNvSpPr>
            <a:spLocks noChangeArrowheads="1"/>
          </p:cNvSpPr>
          <p:nvPr/>
        </p:nvSpPr>
        <p:spPr bwMode="auto">
          <a:xfrm>
            <a:off x="609600" y="44624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000" b="1" dirty="0"/>
          </a:p>
          <a:p>
            <a:pPr algn="ctr">
              <a:lnSpc>
                <a:spcPct val="20000"/>
              </a:lnSpc>
            </a:pPr>
            <a:endParaRPr lang="en-US" sz="2000" b="1" dirty="0"/>
          </a:p>
          <a:p>
            <a:pPr algn="ctr"/>
            <a:r>
              <a:rPr lang="en-US" sz="2000" b="1" dirty="0" smtClean="0"/>
              <a:t>VILLAGE LEVEL </a:t>
            </a:r>
          </a:p>
          <a:p>
            <a:pPr algn="ctr"/>
            <a:r>
              <a:rPr lang="en-US" sz="2000" b="1" dirty="0" smtClean="0"/>
              <a:t>INTEGRATED LAND AND WATER MANAGEMENT </a:t>
            </a:r>
            <a:r>
              <a:rPr lang="en-US" sz="2000" b="1" dirty="0"/>
              <a:t>FRAMEWORK  </a:t>
            </a:r>
          </a:p>
        </p:txBody>
      </p:sp>
      <p:pic>
        <p:nvPicPr>
          <p:cNvPr id="188468" name="Picture 52" descr="Report Sheet-2 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343400"/>
            <a:ext cx="271145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69" name="Picture 53" descr="Report Sheet-2 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3815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551723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Thanks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39762"/>
          </a:xfrm>
        </p:spPr>
        <p:txBody>
          <a:bodyPr>
            <a:normAutofit/>
          </a:bodyPr>
          <a:lstStyle/>
          <a:p>
            <a:r>
              <a:rPr lang="en-IN" sz="2600" b="1" dirty="0" smtClean="0"/>
              <a:t>Mountain Are Critical For Global Sustainability</a:t>
            </a:r>
            <a:endParaRPr lang="en-IN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48680"/>
            <a:ext cx="8763000" cy="6984776"/>
          </a:xfrm>
        </p:spPr>
        <p:txBody>
          <a:bodyPr>
            <a:noAutofit/>
          </a:bodyPr>
          <a:lstStyle/>
          <a:p>
            <a:pPr marL="174625" indent="-174625" algn="just">
              <a:buFont typeface="Wingdings" pitchFamily="2" charset="2"/>
              <a:buChar char="§"/>
            </a:pPr>
            <a:r>
              <a:rPr lang="en-US" sz="1800" dirty="0" smtClean="0"/>
              <a:t>Mountains share 24% global land surface are home for 12% people</a:t>
            </a:r>
          </a:p>
          <a:p>
            <a:pPr marL="174625" indent="-174625" algn="just">
              <a:buFont typeface="Wingdings" pitchFamily="2" charset="2"/>
              <a:buChar char="§"/>
            </a:pPr>
            <a:endParaRPr lang="en-US" sz="400" dirty="0" smtClean="0"/>
          </a:p>
          <a:p>
            <a:pPr marL="174625" indent="-174625" algn="just">
              <a:buFont typeface="Wingdings" pitchFamily="2" charset="2"/>
              <a:buChar char="§"/>
            </a:pPr>
            <a:r>
              <a:rPr lang="en-US" sz="1800" dirty="0" smtClean="0"/>
              <a:t>Nearly 70% population receives freshwater supply from mountain headwaters</a:t>
            </a:r>
          </a:p>
          <a:p>
            <a:pPr marL="174625" indent="-174625" algn="just">
              <a:buFont typeface="Wingdings" pitchFamily="2" charset="2"/>
              <a:buChar char="§"/>
            </a:pPr>
            <a:endParaRPr lang="en-US" sz="400" dirty="0" smtClean="0"/>
          </a:p>
          <a:p>
            <a:pPr marL="174625" indent="-174625" algn="just">
              <a:buFont typeface="Wingdings" pitchFamily="2" charset="2"/>
              <a:buChar char="§"/>
            </a:pPr>
            <a:r>
              <a:rPr lang="en-US" sz="1800" dirty="0" smtClean="0"/>
              <a:t>The largest trans-boundary river systems of the planet have their origin in high mountains</a:t>
            </a:r>
          </a:p>
          <a:p>
            <a:pPr marL="174625" indent="-174625" algn="just">
              <a:buFont typeface="Wingdings" pitchFamily="2" charset="2"/>
              <a:buChar char="§"/>
            </a:pPr>
            <a:endParaRPr lang="en-US" sz="400" dirty="0" smtClean="0"/>
          </a:p>
          <a:p>
            <a:pPr marL="174625" indent="-174625" algn="just">
              <a:buFont typeface="Wingdings" pitchFamily="2" charset="2"/>
              <a:buChar char="§"/>
            </a:pPr>
            <a:r>
              <a:rPr lang="en-US" sz="1800" dirty="0" smtClean="0"/>
              <a:t>Mountains have still the largest proportion of world’s forests which not only constitute global biodiversity hot spots and the pool of genetic resources </a:t>
            </a:r>
          </a:p>
          <a:p>
            <a:pPr marL="174625" indent="-174625" algn="just">
              <a:buFont typeface="Wingdings" pitchFamily="2" charset="2"/>
              <a:buChar char="§"/>
            </a:pPr>
            <a:endParaRPr lang="en-US" sz="400" dirty="0" smtClean="0"/>
          </a:p>
          <a:p>
            <a:pPr marL="174625" indent="-174625" algn="just">
              <a:buFont typeface="Wingdings" pitchFamily="2" charset="2"/>
              <a:buChar char="§"/>
            </a:pPr>
            <a:r>
              <a:rPr lang="en-US" sz="1800" dirty="0" smtClean="0"/>
              <a:t>However, mountains have long been marginalized from the view point of sustainable development of their resources and inhabitants</a:t>
            </a:r>
          </a:p>
          <a:p>
            <a:pPr marL="174625" indent="-174625" algn="just">
              <a:buFont typeface="Wingdings" pitchFamily="2" charset="2"/>
              <a:buChar char="§"/>
            </a:pPr>
            <a:endParaRPr lang="en-US" sz="400" b="1" dirty="0" smtClean="0"/>
          </a:p>
          <a:p>
            <a:pPr marL="174625" indent="-174625" algn="just">
              <a:buFont typeface="Wingdings" pitchFamily="2" charset="2"/>
              <a:buChar char="§"/>
            </a:pPr>
            <a:r>
              <a:rPr lang="en-US" sz="1800" dirty="0" smtClean="0"/>
              <a:t>Currently, mountain ecosystems as well as mountain communities are particularly threatened by the ongoing processes of environmental global change</a:t>
            </a:r>
          </a:p>
          <a:p>
            <a:pPr marL="174625" indent="-174625" algn="just">
              <a:buFont typeface="Wingdings" pitchFamily="2" charset="2"/>
              <a:buChar char="§"/>
            </a:pPr>
            <a:endParaRPr lang="en-US" sz="400" dirty="0" smtClean="0"/>
          </a:p>
          <a:p>
            <a:pPr marL="174625" indent="-174625" algn="just">
              <a:buFont typeface="Wingdings" pitchFamily="2" charset="2"/>
              <a:buChar char="§"/>
            </a:pPr>
            <a:r>
              <a:rPr lang="en-IN" sz="1800" dirty="0" smtClean="0"/>
              <a:t>Nearly 90% mountain population live in developing or transition countries  which constitute some of the poorest and marginalized people of the world</a:t>
            </a:r>
          </a:p>
          <a:p>
            <a:pPr marL="174625" indent="-174625" algn="just">
              <a:buFont typeface="Wingdings" pitchFamily="2" charset="2"/>
              <a:buChar char="§"/>
            </a:pPr>
            <a:endParaRPr lang="en-IN" sz="400" dirty="0" smtClean="0"/>
          </a:p>
          <a:p>
            <a:pPr marL="174625" indent="-174625" algn="just"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000066"/>
                </a:solidFill>
              </a:rPr>
              <a:t>Hindu Kush Himalaya </a:t>
            </a:r>
            <a:r>
              <a:rPr lang="en-GB" sz="1800" dirty="0" smtClean="0"/>
              <a:t>constitutes headwater of South Asia, but it has access to less than 5% global fresh-water resources</a:t>
            </a:r>
            <a:endParaRPr lang="en-IN" sz="1800" dirty="0" smtClean="0"/>
          </a:p>
          <a:p>
            <a:pPr marL="174625" indent="-174625" algn="just">
              <a:buFont typeface="Wingdings" pitchFamily="2" charset="2"/>
              <a:buChar char="§"/>
            </a:pPr>
            <a:endParaRPr lang="en-IN" sz="400" dirty="0" smtClean="0"/>
          </a:p>
          <a:p>
            <a:pPr marL="174625" indent="-174625" algn="just"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002060"/>
                </a:solidFill>
              </a:rPr>
              <a:t>Himalaya</a:t>
            </a:r>
            <a:r>
              <a:rPr lang="en-GB" sz="1800" dirty="0" smtClean="0"/>
              <a:t> is the most densely populated mountain which is inhibited by humans above an elevation of 5000 m</a:t>
            </a:r>
          </a:p>
          <a:p>
            <a:pPr marL="174625" indent="-174625" algn="just">
              <a:buNone/>
            </a:pPr>
            <a:endParaRPr lang="en-GB" sz="400" dirty="0" smtClean="0"/>
          </a:p>
          <a:p>
            <a:pPr marL="174625" indent="-174625" algn="just"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002060"/>
                </a:solidFill>
              </a:rPr>
              <a:t>Hindu Kush Himalaya </a:t>
            </a:r>
            <a:r>
              <a:rPr lang="en-GB" sz="1800" dirty="0" smtClean="0"/>
              <a:t>would play very crucial role not only in attaining water, food, livelihood and health security and climate change adaptation, but also in alleviating poverty</a:t>
            </a:r>
            <a:r>
              <a:rPr lang="en-US" sz="1800" dirty="0" smtClean="0"/>
              <a:t>  and even in ensuring peace in South Asia</a:t>
            </a:r>
            <a:endParaRPr lang="en-GB" sz="1800" dirty="0" smtClean="0"/>
          </a:p>
          <a:p>
            <a:pPr marL="174625" indent="-174625" algn="just">
              <a:buFont typeface="Wingdings" pitchFamily="2" charset="2"/>
              <a:buChar char="§"/>
            </a:pPr>
            <a:endParaRPr lang="en-GB" sz="1800" dirty="0" smtClean="0"/>
          </a:p>
          <a:p>
            <a:pPr marL="174625" indent="-174625" algn="just">
              <a:buFont typeface="Wingdings" pitchFamily="2" charset="2"/>
              <a:buChar char="§"/>
            </a:pPr>
            <a:endParaRPr lang="en-IN" sz="1800" dirty="0" smtClean="0"/>
          </a:p>
          <a:p>
            <a:pPr algn="just"/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990600"/>
            <a:ext cx="1981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Population Growth</a:t>
            </a:r>
            <a:endParaRPr lang="en-I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600200"/>
            <a:ext cx="1981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Rapid Urbanization</a:t>
            </a:r>
            <a:endParaRPr lang="en-I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209800"/>
            <a:ext cx="1981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Tourism  Growth</a:t>
            </a:r>
            <a:endParaRPr lang="en-I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819400"/>
            <a:ext cx="1981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Infrastructure Development</a:t>
            </a:r>
            <a:endParaRPr lang="en-IN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3657600"/>
            <a:ext cx="1981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Economic</a:t>
            </a:r>
          </a:p>
          <a:p>
            <a:pPr algn="ctr"/>
            <a:r>
              <a:rPr lang="en-IN" sz="1600" dirty="0" smtClean="0"/>
              <a:t>Globalization</a:t>
            </a:r>
            <a:endParaRPr lang="en-I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4495800"/>
            <a:ext cx="1981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Resource Exploitation</a:t>
            </a:r>
            <a:endParaRPr lang="en-IN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5334000"/>
            <a:ext cx="1981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Land Use Change</a:t>
            </a:r>
            <a:endParaRPr lang="en-IN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5943600"/>
            <a:ext cx="1981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Climate Change</a:t>
            </a:r>
            <a:endParaRPr lang="en-IN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0" y="1295400"/>
            <a:ext cx="160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Deforestation</a:t>
            </a:r>
            <a:endParaRPr lang="en-IN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5600" y="1777425"/>
            <a:ext cx="160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Loss of Biodiversity</a:t>
            </a:r>
            <a:endParaRPr lang="en-IN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2615625"/>
            <a:ext cx="160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Groundwater Disruptions</a:t>
            </a:r>
            <a:endParaRPr lang="en-IN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895600" y="3395246"/>
            <a:ext cx="160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Soil Loss</a:t>
            </a:r>
            <a:endParaRPr lang="en-IN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3911025"/>
            <a:ext cx="160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Snow &amp; </a:t>
            </a:r>
          </a:p>
          <a:p>
            <a:pPr algn="ctr"/>
            <a:r>
              <a:rPr lang="en-IN" sz="1600" dirty="0" smtClean="0"/>
              <a:t>Glacial melt</a:t>
            </a:r>
            <a:endParaRPr lang="en-IN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895600" y="4673025"/>
            <a:ext cx="160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Rainfall Variability</a:t>
            </a:r>
            <a:endParaRPr lang="en-IN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895600" y="5435025"/>
            <a:ext cx="160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Reduced Water Availability</a:t>
            </a:r>
            <a:endParaRPr lang="en-IN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029200" y="4343400"/>
            <a:ext cx="1447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Flash Floods, Floods &amp; Droughts</a:t>
            </a:r>
            <a:endParaRPr lang="en-IN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029200" y="1701225"/>
            <a:ext cx="144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Accelerated Erosion</a:t>
            </a:r>
            <a:endParaRPr lang="en-IN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2438400"/>
            <a:ext cx="144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Debris &amp;</a:t>
            </a:r>
          </a:p>
          <a:p>
            <a:pPr algn="ctr"/>
            <a:r>
              <a:rPr lang="en-IN" sz="1600" dirty="0" smtClean="0"/>
              <a:t> Mud Flow</a:t>
            </a:r>
            <a:endParaRPr lang="en-IN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029200" y="3124200"/>
            <a:ext cx="144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Riverbeds Siltation</a:t>
            </a:r>
            <a:endParaRPr lang="en-IN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029200" y="3886200"/>
            <a:ext cx="14478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Landslides</a:t>
            </a:r>
            <a:endParaRPr lang="en-IN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2006025"/>
            <a:ext cx="1676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>
                <a:solidFill>
                  <a:srgbClr val="009900"/>
                </a:solidFill>
              </a:rPr>
              <a:t>Infrastructure </a:t>
            </a:r>
          </a:p>
          <a:p>
            <a:pPr algn="ctr"/>
            <a:r>
              <a:rPr lang="en-IN" sz="1600" dirty="0" smtClean="0">
                <a:solidFill>
                  <a:srgbClr val="009900"/>
                </a:solidFill>
              </a:rPr>
              <a:t>Development</a:t>
            </a:r>
            <a:endParaRPr lang="en-IN" sz="1600" dirty="0">
              <a:solidFill>
                <a:srgbClr val="0099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6600" y="2819400"/>
            <a:ext cx="1676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>
                <a:solidFill>
                  <a:srgbClr val="009900"/>
                </a:solidFill>
              </a:rPr>
              <a:t>Employment</a:t>
            </a:r>
            <a:endParaRPr lang="en-IN" sz="1600" dirty="0">
              <a:solidFill>
                <a:srgbClr val="0099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9200" y="5300246"/>
            <a:ext cx="14478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GLOF</a:t>
            </a:r>
            <a:endParaRPr lang="en-IN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086600" y="3352800"/>
            <a:ext cx="1676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>
                <a:solidFill>
                  <a:srgbClr val="009900"/>
                </a:solidFill>
              </a:rPr>
              <a:t>Market Access</a:t>
            </a:r>
            <a:endParaRPr lang="en-IN" sz="1600" dirty="0">
              <a:solidFill>
                <a:srgbClr val="0099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86600" y="3893403"/>
            <a:ext cx="1676400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500" dirty="0" smtClean="0"/>
              <a:t>Water, Food. Livelihood &amp; Health Insecurity</a:t>
            </a:r>
            <a:endParaRPr lang="en-IN" sz="1500" dirty="0"/>
          </a:p>
        </p:txBody>
      </p:sp>
      <p:sp>
        <p:nvSpPr>
          <p:cNvPr id="34" name="TextBox 33"/>
          <p:cNvSpPr txBox="1"/>
          <p:nvPr/>
        </p:nvSpPr>
        <p:spPr>
          <a:xfrm>
            <a:off x="7086600" y="4901625"/>
            <a:ext cx="1676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Increased </a:t>
            </a:r>
          </a:p>
          <a:p>
            <a:pPr algn="ctr"/>
            <a:r>
              <a:rPr lang="en-IN" sz="1600" dirty="0" smtClean="0"/>
              <a:t>Out-migration</a:t>
            </a:r>
            <a:endParaRPr lang="en-IN" sz="16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514600" y="1143000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362200" y="1143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362200" y="1752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62200" y="2362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362200" y="3048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2200" y="3886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362200" y="4800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62200" y="5562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362200" y="6172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43200" y="13716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43200" y="1371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743200" y="2057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43200" y="2971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43200" y="3581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743200" y="4191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43200" y="4953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43200" y="5791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ight Arrow 68"/>
          <p:cNvSpPr/>
          <p:nvPr/>
        </p:nvSpPr>
        <p:spPr>
          <a:xfrm>
            <a:off x="2514600" y="35814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3" name="Straight Connector 72"/>
          <p:cNvCxnSpPr/>
          <p:nvPr/>
        </p:nvCxnSpPr>
        <p:spPr>
          <a:xfrm>
            <a:off x="4648200" y="13716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495800" y="1371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495800" y="2057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495800" y="2895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495800" y="3581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95800" y="4191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495800" y="4953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495800" y="5715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876800" y="19812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876800" y="1981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876800" y="2819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876800" y="3581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876800" y="4267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876800" y="4876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876800" y="5562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ight Arrow 90"/>
          <p:cNvSpPr/>
          <p:nvPr/>
        </p:nvSpPr>
        <p:spPr>
          <a:xfrm>
            <a:off x="4648200" y="35814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3" name="Straight Connector 92"/>
          <p:cNvCxnSpPr/>
          <p:nvPr/>
        </p:nvCxnSpPr>
        <p:spPr>
          <a:xfrm>
            <a:off x="6629400" y="19812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477000" y="1981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477000" y="2819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477000" y="3581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477000" y="4343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477000" y="4876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477000" y="5562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934200" y="22860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934200" y="5181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934200" y="4267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934200" y="3505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934200" y="2971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934200" y="2286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ight Arrow 109"/>
          <p:cNvSpPr/>
          <p:nvPr/>
        </p:nvSpPr>
        <p:spPr>
          <a:xfrm>
            <a:off x="6705600" y="35052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1" name="TextBox 110"/>
          <p:cNvSpPr txBox="1"/>
          <p:nvPr/>
        </p:nvSpPr>
        <p:spPr>
          <a:xfrm>
            <a:off x="381000" y="381000"/>
            <a:ext cx="1981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DRIVERS</a:t>
            </a:r>
            <a:endParaRPr lang="en-IN" sz="16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2895600" y="381000"/>
            <a:ext cx="160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ECSYSTEM IMPACTS</a:t>
            </a:r>
            <a:endParaRPr lang="en-IN" sz="16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5029200" y="381000"/>
            <a:ext cx="1447800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500" b="1" dirty="0" smtClean="0"/>
              <a:t>VULNERABILITY</a:t>
            </a:r>
          </a:p>
          <a:p>
            <a:pPr algn="ctr"/>
            <a:r>
              <a:rPr lang="en-IN" sz="1500" b="1" dirty="0" smtClean="0"/>
              <a:t>TO MULTIPLE</a:t>
            </a:r>
          </a:p>
          <a:p>
            <a:pPr algn="ctr"/>
            <a:r>
              <a:rPr lang="en-IN" sz="1500" b="1" dirty="0" smtClean="0"/>
              <a:t>NATURAL RISK</a:t>
            </a:r>
            <a:endParaRPr lang="en-IN" sz="15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7086600" y="381001"/>
            <a:ext cx="1676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SOCIO-ECONOMIC IMPLICATIONS</a:t>
            </a:r>
          </a:p>
          <a:p>
            <a:pPr algn="ctr"/>
            <a:endParaRPr lang="en-IN" sz="1600" b="1" dirty="0"/>
          </a:p>
        </p:txBody>
      </p:sp>
      <p:sp>
        <p:nvSpPr>
          <p:cNvPr id="115" name="Down Arrow 114"/>
          <p:cNvSpPr/>
          <p:nvPr/>
        </p:nvSpPr>
        <p:spPr>
          <a:xfrm>
            <a:off x="7772400" y="15240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6" name="Down Arrow 115"/>
          <p:cNvSpPr/>
          <p:nvPr/>
        </p:nvSpPr>
        <p:spPr>
          <a:xfrm>
            <a:off x="5638800" y="1268760"/>
            <a:ext cx="301352" cy="331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7" name="Down Arrow 116"/>
          <p:cNvSpPr/>
          <p:nvPr/>
        </p:nvSpPr>
        <p:spPr>
          <a:xfrm>
            <a:off x="3505200" y="10668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8" name="Down Arrow 117"/>
          <p:cNvSpPr/>
          <p:nvPr/>
        </p:nvSpPr>
        <p:spPr>
          <a:xfrm>
            <a:off x="1219200" y="7620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9" name="Right Arrow 118"/>
          <p:cNvSpPr/>
          <p:nvPr/>
        </p:nvSpPr>
        <p:spPr>
          <a:xfrm>
            <a:off x="2438400" y="457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0" name="Right Arrow 119"/>
          <p:cNvSpPr/>
          <p:nvPr/>
        </p:nvSpPr>
        <p:spPr>
          <a:xfrm>
            <a:off x="4572000" y="609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1" name="Right Arrow 120"/>
          <p:cNvSpPr/>
          <p:nvPr/>
        </p:nvSpPr>
        <p:spPr>
          <a:xfrm>
            <a:off x="6553200" y="7620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222448" y="-27384"/>
            <a:ext cx="8382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Global Change and Mountain Ecosystems</a:t>
            </a:r>
            <a:endParaRPr kumimoji="0" lang="en-IN" sz="2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27373"/>
            <a:ext cx="3352800" cy="4525963"/>
          </a:xfrm>
          <a:solidFill>
            <a:srgbClr val="00206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eaLnBrk="1" hangingPunct="1">
              <a:lnSpc>
                <a:spcPct val="25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High Altitude 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25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Steep Slopes</a:t>
            </a: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25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Geo-tectonically Alive</a:t>
            </a: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25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Young Mountains</a:t>
            </a:r>
          </a:p>
          <a:p>
            <a:pPr eaLnBrk="1" hangingPunct="1">
              <a:lnSpc>
                <a:spcPct val="25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Climate Change</a:t>
            </a: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250000"/>
              </a:lnSpc>
              <a:buFont typeface="Wingdings" pitchFamily="2" charset="2"/>
              <a:buChar char="§"/>
              <a:defRPr/>
            </a:pPr>
            <a:endParaRPr lang="en-US" sz="2000" dirty="0"/>
          </a:p>
          <a:p>
            <a:pPr eaLnBrk="1" hangingPunct="1">
              <a:lnSpc>
                <a:spcPct val="250000"/>
              </a:lnSpc>
              <a:buFont typeface="Wingdings" pitchFamily="2" charset="2"/>
              <a:buChar char="§"/>
              <a:defRPr/>
            </a:pPr>
            <a:endParaRPr lang="en-US" sz="2000" dirty="0"/>
          </a:p>
          <a:p>
            <a:pPr eaLnBrk="1" hangingPunct="1">
              <a:lnSpc>
                <a:spcPct val="250000"/>
              </a:lnSpc>
              <a:buFont typeface="Wingdings" pitchFamily="2" charset="2"/>
              <a:buChar char="§"/>
              <a:defRPr/>
            </a:pPr>
            <a:endParaRPr lang="en-US" sz="2000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343400" y="1905000"/>
            <a:ext cx="4333056" cy="4637088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269875" indent="-2698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Densely Populated</a:t>
            </a:r>
          </a:p>
          <a:p>
            <a:pPr marL="269875" indent="-2698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Severely Limited Arable Land</a:t>
            </a:r>
          </a:p>
          <a:p>
            <a:pPr marL="269875" indent="-2698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Limited Livelihood Options</a:t>
            </a:r>
          </a:p>
          <a:p>
            <a:pPr marL="269875" indent="-2698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Subsistence Economy</a:t>
            </a:r>
          </a:p>
          <a:p>
            <a:pPr marL="269875" indent="-2698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Underdeveloped</a:t>
            </a:r>
          </a:p>
          <a:p>
            <a:pPr marL="269875" indent="-2698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Remoteness</a:t>
            </a:r>
          </a:p>
          <a:p>
            <a:pPr marL="269875" indent="-2698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Poor Accessibility</a:t>
            </a:r>
          </a:p>
          <a:p>
            <a:pPr marL="269875" indent="-2698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Political Marginalization </a:t>
            </a:r>
          </a:p>
          <a:p>
            <a:pPr marL="269875" indent="-2698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Increased Out-migration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289" y="981075"/>
            <a:ext cx="3414712" cy="830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IN" sz="2400" b="1" dirty="0">
                <a:solidFill>
                  <a:srgbClr val="000066"/>
                </a:solidFill>
              </a:rPr>
              <a:t>Natural </a:t>
            </a:r>
          </a:p>
          <a:p>
            <a:pPr algn="ctr">
              <a:defRPr/>
            </a:pPr>
            <a:r>
              <a:rPr lang="en-IN" sz="2400" b="1" dirty="0">
                <a:solidFill>
                  <a:srgbClr val="000066"/>
                </a:solidFill>
              </a:rPr>
              <a:t>Vulnerability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981075"/>
            <a:ext cx="433305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IN" sz="2400" b="1" dirty="0">
                <a:solidFill>
                  <a:srgbClr val="000066"/>
                </a:solidFill>
              </a:rPr>
              <a:t>Anthropogenic </a:t>
            </a:r>
            <a:endParaRPr lang="en-IN" sz="2400" b="1" dirty="0" smtClean="0">
              <a:solidFill>
                <a:srgbClr val="000066"/>
              </a:solidFill>
            </a:endParaRPr>
          </a:p>
          <a:p>
            <a:pPr algn="ctr">
              <a:defRPr/>
            </a:pPr>
            <a:r>
              <a:rPr lang="en-IN" sz="2400" b="1" dirty="0" smtClean="0">
                <a:solidFill>
                  <a:srgbClr val="000066"/>
                </a:solidFill>
              </a:rPr>
              <a:t>Vulnerability</a:t>
            </a:r>
            <a:endParaRPr lang="en-IN" sz="2400" b="1" dirty="0">
              <a:solidFill>
                <a:srgbClr val="00006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82000" cy="1143000"/>
          </a:xfrm>
        </p:spPr>
        <p:txBody>
          <a:bodyPr/>
          <a:lstStyle/>
          <a:p>
            <a:r>
              <a:rPr lang="en-IN" sz="2700" b="1" dirty="0" smtClean="0">
                <a:solidFill>
                  <a:schemeClr val="tx2">
                    <a:lumMod val="75000"/>
                  </a:schemeClr>
                </a:solidFill>
              </a:rPr>
              <a:t>Hindu Kush Himalaya Represents one of the Most Vulnerable Mountain Ecosystems of the Planet</a:t>
            </a:r>
            <a:endParaRPr lang="en-IN" sz="2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2"/>
          <p:cNvPicPr>
            <a:picLocks noChangeAspect="1" noChangeArrowheads="1"/>
          </p:cNvPicPr>
          <p:nvPr/>
        </p:nvPicPr>
        <p:blipFill>
          <a:blip r:embed="rId2" cstate="print"/>
          <a:srcRect l="11163" t="13916" r="12210" b="16049"/>
          <a:stretch>
            <a:fillRect/>
          </a:stretch>
        </p:blipFill>
        <p:spPr bwMode="auto">
          <a:xfrm>
            <a:off x="609600" y="8382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276225" y="5105400"/>
            <a:ext cx="819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LEGEND</a:t>
            </a:r>
          </a:p>
        </p:txBody>
      </p:sp>
      <p:sp>
        <p:nvSpPr>
          <p:cNvPr id="10244" name="Rectangle 20"/>
          <p:cNvSpPr>
            <a:spLocks noChangeArrowheads="1"/>
          </p:cNvSpPr>
          <p:nvPr/>
        </p:nvSpPr>
        <p:spPr bwMode="auto">
          <a:xfrm>
            <a:off x="242888" y="288925"/>
            <a:ext cx="8686800" cy="632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pic>
        <p:nvPicPr>
          <p:cNvPr id="10245" name="Picture 38" descr="dd0135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6600" y="646113"/>
            <a:ext cx="3302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39"/>
          <p:cNvSpPr txBox="1">
            <a:spLocks noChangeArrowheads="1"/>
          </p:cNvSpPr>
          <p:nvPr/>
        </p:nvSpPr>
        <p:spPr bwMode="auto">
          <a:xfrm>
            <a:off x="8382000" y="4572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N</a:t>
            </a:r>
          </a:p>
        </p:txBody>
      </p:sp>
      <p:sp>
        <p:nvSpPr>
          <p:cNvPr id="10247" name="Rectangle 40"/>
          <p:cNvSpPr>
            <a:spLocks noChangeArrowheads="1"/>
          </p:cNvSpPr>
          <p:nvPr/>
        </p:nvSpPr>
        <p:spPr bwMode="auto">
          <a:xfrm>
            <a:off x="4359275" y="62468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 b="1">
              <a:latin typeface="Times New Roman" pitchFamily="18" charset="0"/>
            </a:endParaRPr>
          </a:p>
        </p:txBody>
      </p:sp>
      <p:sp>
        <p:nvSpPr>
          <p:cNvPr id="10248" name="Text Box 43"/>
          <p:cNvSpPr txBox="1">
            <a:spLocks noChangeArrowheads="1"/>
          </p:cNvSpPr>
          <p:nvPr/>
        </p:nvSpPr>
        <p:spPr bwMode="auto">
          <a:xfrm>
            <a:off x="609600" y="5260975"/>
            <a:ext cx="1838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Forest – D. Forest</a:t>
            </a:r>
          </a:p>
          <a:p>
            <a:r>
              <a:rPr lang="en-US" sz="1400"/>
              <a:t>Forest – Lantana </a:t>
            </a:r>
          </a:p>
          <a:p>
            <a:r>
              <a:rPr lang="en-US" sz="1400"/>
              <a:t>Forest – Plantation </a:t>
            </a:r>
          </a:p>
          <a:p>
            <a:r>
              <a:rPr lang="en-US" sz="1400"/>
              <a:t>Forest – Fallow Land</a:t>
            </a:r>
          </a:p>
          <a:p>
            <a:r>
              <a:rPr lang="en-US" sz="1400"/>
              <a:t>Forest – Settlement </a:t>
            </a:r>
          </a:p>
          <a:p>
            <a:r>
              <a:rPr lang="en-US" sz="1400"/>
              <a:t>Forest – Others </a:t>
            </a:r>
          </a:p>
        </p:txBody>
      </p:sp>
      <p:sp>
        <p:nvSpPr>
          <p:cNvPr id="10249" name="Text Box 50"/>
          <p:cNvSpPr txBox="1">
            <a:spLocks noChangeArrowheads="1"/>
          </p:cNvSpPr>
          <p:nvPr/>
        </p:nvSpPr>
        <p:spPr bwMode="auto">
          <a:xfrm>
            <a:off x="2667000" y="5254625"/>
            <a:ext cx="26955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Cultural Features – Oak Forest</a:t>
            </a:r>
          </a:p>
          <a:p>
            <a:r>
              <a:rPr lang="en-US" sz="1400"/>
              <a:t>Cultural Features – Pine Forest </a:t>
            </a:r>
          </a:p>
          <a:p>
            <a:r>
              <a:rPr lang="en-US" sz="1400"/>
              <a:t>Cultural Features – D. Forest</a:t>
            </a:r>
          </a:p>
          <a:p>
            <a:r>
              <a:rPr lang="en-US" sz="1400"/>
              <a:t>Cultural Features – Plantation </a:t>
            </a:r>
          </a:p>
          <a:p>
            <a:r>
              <a:rPr lang="en-US" sz="1400"/>
              <a:t>Lakes</a:t>
            </a:r>
          </a:p>
          <a:p>
            <a:r>
              <a:rPr lang="en-US" sz="1400"/>
              <a:t>No Change area</a:t>
            </a:r>
          </a:p>
        </p:txBody>
      </p:sp>
      <p:sp>
        <p:nvSpPr>
          <p:cNvPr id="10250" name="Rectangle 51"/>
          <p:cNvSpPr>
            <a:spLocks noChangeArrowheads="1"/>
          </p:cNvSpPr>
          <p:nvPr/>
        </p:nvSpPr>
        <p:spPr bwMode="auto">
          <a:xfrm>
            <a:off x="2438400" y="5330825"/>
            <a:ext cx="287338" cy="14287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51" name="Rectangle 52"/>
          <p:cNvSpPr>
            <a:spLocks noChangeArrowheads="1"/>
          </p:cNvSpPr>
          <p:nvPr/>
        </p:nvSpPr>
        <p:spPr bwMode="auto">
          <a:xfrm>
            <a:off x="2438400" y="5549900"/>
            <a:ext cx="287338" cy="142875"/>
          </a:xfrm>
          <a:prstGeom prst="rect">
            <a:avLst/>
          </a:prstGeom>
          <a:solidFill>
            <a:srgbClr val="00E8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52" name="Rectangle 53"/>
          <p:cNvSpPr>
            <a:spLocks noChangeArrowheads="1"/>
          </p:cNvSpPr>
          <p:nvPr/>
        </p:nvSpPr>
        <p:spPr bwMode="auto">
          <a:xfrm>
            <a:off x="2438400" y="5768975"/>
            <a:ext cx="287338" cy="142875"/>
          </a:xfrm>
          <a:prstGeom prst="rect">
            <a:avLst/>
          </a:prstGeom>
          <a:solidFill>
            <a:srgbClr val="8CD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53" name="Rectangle 54"/>
          <p:cNvSpPr>
            <a:spLocks noChangeArrowheads="1"/>
          </p:cNvSpPr>
          <p:nvPr/>
        </p:nvSpPr>
        <p:spPr bwMode="auto">
          <a:xfrm>
            <a:off x="2438400" y="5975350"/>
            <a:ext cx="287338" cy="142875"/>
          </a:xfrm>
          <a:prstGeom prst="rect">
            <a:avLst/>
          </a:prstGeom>
          <a:solidFill>
            <a:srgbClr val="00B2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54" name="Rectangle 56"/>
          <p:cNvSpPr>
            <a:spLocks noChangeArrowheads="1"/>
          </p:cNvSpPr>
          <p:nvPr/>
        </p:nvSpPr>
        <p:spPr bwMode="auto">
          <a:xfrm>
            <a:off x="2438400" y="6200775"/>
            <a:ext cx="287338" cy="1428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55" name="Rectangle 57"/>
          <p:cNvSpPr>
            <a:spLocks noChangeArrowheads="1"/>
          </p:cNvSpPr>
          <p:nvPr/>
        </p:nvSpPr>
        <p:spPr bwMode="auto">
          <a:xfrm>
            <a:off x="2438400" y="6407150"/>
            <a:ext cx="287338" cy="142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56" name="Text Box 65"/>
          <p:cNvSpPr txBox="1">
            <a:spLocks noChangeArrowheads="1"/>
          </p:cNvSpPr>
          <p:nvPr/>
        </p:nvSpPr>
        <p:spPr bwMode="auto">
          <a:xfrm>
            <a:off x="8112125" y="5583238"/>
            <a:ext cx="2349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3300"/>
                </a:solidFill>
                <a:latin typeface="Times New Roman" pitchFamily="18" charset="0"/>
              </a:rPr>
              <a:t>o</a:t>
            </a:r>
            <a:endParaRPr lang="en-GB" sz="80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5146675" y="6096000"/>
            <a:ext cx="2625725" cy="347663"/>
            <a:chOff x="4224" y="1312"/>
            <a:chExt cx="1792" cy="219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4464" y="1435"/>
              <a:ext cx="1200" cy="96"/>
              <a:chOff x="1968" y="3408"/>
              <a:chExt cx="1200" cy="96"/>
            </a:xfrm>
          </p:grpSpPr>
          <p:sp>
            <p:nvSpPr>
              <p:cNvPr id="10277" name="Rectangle 68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24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278" name="Rectangle 69"/>
              <p:cNvSpPr>
                <a:spLocks noChangeArrowheads="1"/>
              </p:cNvSpPr>
              <p:nvPr/>
            </p:nvSpPr>
            <p:spPr bwMode="auto">
              <a:xfrm>
                <a:off x="1968" y="3456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279" name="Rectangle 70"/>
              <p:cNvSpPr>
                <a:spLocks noChangeArrowheads="1"/>
              </p:cNvSpPr>
              <p:nvPr/>
            </p:nvSpPr>
            <p:spPr bwMode="auto">
              <a:xfrm>
                <a:off x="2208" y="3408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280" name="Rectangle 71"/>
              <p:cNvSpPr>
                <a:spLocks noChangeArrowheads="1"/>
              </p:cNvSpPr>
              <p:nvPr/>
            </p:nvSpPr>
            <p:spPr bwMode="auto">
              <a:xfrm>
                <a:off x="2208" y="3456"/>
                <a:ext cx="24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281" name="Rectangle 72"/>
              <p:cNvSpPr>
                <a:spLocks noChangeArrowheads="1"/>
              </p:cNvSpPr>
              <p:nvPr/>
            </p:nvSpPr>
            <p:spPr bwMode="auto">
              <a:xfrm>
                <a:off x="2448" y="3408"/>
                <a:ext cx="24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282" name="Rectangle 73"/>
              <p:cNvSpPr>
                <a:spLocks noChangeArrowheads="1"/>
              </p:cNvSpPr>
              <p:nvPr/>
            </p:nvSpPr>
            <p:spPr bwMode="auto">
              <a:xfrm>
                <a:off x="2448" y="3456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283" name="Rectangle 74"/>
              <p:cNvSpPr>
                <a:spLocks noChangeArrowheads="1"/>
              </p:cNvSpPr>
              <p:nvPr/>
            </p:nvSpPr>
            <p:spPr bwMode="auto">
              <a:xfrm>
                <a:off x="2688" y="3456"/>
                <a:ext cx="24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284" name="Rectangle 75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24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285" name="Rectangle 76"/>
              <p:cNvSpPr>
                <a:spLocks noChangeArrowheads="1"/>
              </p:cNvSpPr>
              <p:nvPr/>
            </p:nvSpPr>
            <p:spPr bwMode="auto">
              <a:xfrm>
                <a:off x="2688" y="3408"/>
                <a:ext cx="480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10276" name="Text Box 77"/>
            <p:cNvSpPr txBox="1">
              <a:spLocks noChangeArrowheads="1"/>
            </p:cNvSpPr>
            <p:nvPr/>
          </p:nvSpPr>
          <p:spPr bwMode="auto">
            <a:xfrm>
              <a:off x="4224" y="1312"/>
              <a:ext cx="17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 Km 2         1         0        1                    2 Km</a:t>
              </a:r>
              <a:endParaRPr lang="en-GB" sz="1000"/>
            </a:p>
          </p:txBody>
        </p:sp>
      </p:grpSp>
      <p:sp>
        <p:nvSpPr>
          <p:cNvPr id="10258" name="Text Box 78"/>
          <p:cNvSpPr txBox="1">
            <a:spLocks noChangeArrowheads="1"/>
          </p:cNvSpPr>
          <p:nvPr/>
        </p:nvSpPr>
        <p:spPr bwMode="auto">
          <a:xfrm>
            <a:off x="6958013" y="64309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1200">
              <a:latin typeface="Times New Roman" pitchFamily="18" charset="0"/>
            </a:endParaRPr>
          </a:p>
        </p:txBody>
      </p:sp>
      <p:sp>
        <p:nvSpPr>
          <p:cNvPr id="10259" name="Text Box 79"/>
          <p:cNvSpPr txBox="1">
            <a:spLocks noChangeArrowheads="1"/>
          </p:cNvSpPr>
          <p:nvPr/>
        </p:nvSpPr>
        <p:spPr bwMode="auto">
          <a:xfrm>
            <a:off x="1475656" y="293747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LAKE REGION DISTICT NAINITAL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Land Use Changes </a:t>
            </a:r>
            <a:r>
              <a:rPr lang="en-US" sz="2400" b="1" dirty="0">
                <a:solidFill>
                  <a:srgbClr val="FF0000"/>
                </a:solidFill>
              </a:rPr>
              <a:t>(1981– 2012)</a:t>
            </a:r>
          </a:p>
        </p:txBody>
      </p:sp>
      <p:sp>
        <p:nvSpPr>
          <p:cNvPr id="10260" name="Rectangle 119"/>
          <p:cNvSpPr>
            <a:spLocks noChangeArrowheads="1"/>
          </p:cNvSpPr>
          <p:nvPr/>
        </p:nvSpPr>
        <p:spPr bwMode="auto">
          <a:xfrm>
            <a:off x="352425" y="5340350"/>
            <a:ext cx="285750" cy="142875"/>
          </a:xfrm>
          <a:prstGeom prst="rect">
            <a:avLst/>
          </a:prstGeom>
          <a:solidFill>
            <a:srgbClr val="7FBE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61" name="Rectangle 120"/>
          <p:cNvSpPr>
            <a:spLocks noChangeArrowheads="1"/>
          </p:cNvSpPr>
          <p:nvPr/>
        </p:nvSpPr>
        <p:spPr bwMode="auto">
          <a:xfrm>
            <a:off x="352425" y="5559425"/>
            <a:ext cx="285750" cy="142875"/>
          </a:xfrm>
          <a:prstGeom prst="rect">
            <a:avLst/>
          </a:prstGeom>
          <a:solidFill>
            <a:srgbClr val="FFB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62" name="Rectangle 121"/>
          <p:cNvSpPr>
            <a:spLocks noChangeArrowheads="1"/>
          </p:cNvSpPr>
          <p:nvPr/>
        </p:nvSpPr>
        <p:spPr bwMode="auto">
          <a:xfrm>
            <a:off x="352425" y="5778500"/>
            <a:ext cx="285750" cy="142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63" name="Rectangle 122"/>
          <p:cNvSpPr>
            <a:spLocks noChangeArrowheads="1"/>
          </p:cNvSpPr>
          <p:nvPr/>
        </p:nvSpPr>
        <p:spPr bwMode="auto">
          <a:xfrm>
            <a:off x="352425" y="5984875"/>
            <a:ext cx="285750" cy="142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64" name="Rectangle 123"/>
          <p:cNvSpPr>
            <a:spLocks noChangeArrowheads="1"/>
          </p:cNvSpPr>
          <p:nvPr/>
        </p:nvSpPr>
        <p:spPr bwMode="auto">
          <a:xfrm>
            <a:off x="352425" y="6210300"/>
            <a:ext cx="285750" cy="1428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65" name="Rectangle 124"/>
          <p:cNvSpPr>
            <a:spLocks noChangeArrowheads="1"/>
          </p:cNvSpPr>
          <p:nvPr/>
        </p:nvSpPr>
        <p:spPr bwMode="auto">
          <a:xfrm>
            <a:off x="352425" y="6416675"/>
            <a:ext cx="285750" cy="142875"/>
          </a:xfrm>
          <a:prstGeom prst="rect">
            <a:avLst/>
          </a:prstGeom>
          <a:solidFill>
            <a:srgbClr val="FFD10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66" name="Text Box 136"/>
          <p:cNvSpPr txBox="1">
            <a:spLocks noChangeArrowheads="1"/>
          </p:cNvSpPr>
          <p:nvPr/>
        </p:nvSpPr>
        <p:spPr bwMode="auto">
          <a:xfrm>
            <a:off x="3733800" y="1447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" name="Oval 60"/>
          <p:cNvSpPr>
            <a:spLocks noChangeArrowheads="1"/>
          </p:cNvSpPr>
          <p:nvPr/>
        </p:nvSpPr>
        <p:spPr bwMode="auto">
          <a:xfrm rot="18734674">
            <a:off x="1992313" y="1047750"/>
            <a:ext cx="774700" cy="14033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sp>
        <p:nvSpPr>
          <p:cNvPr id="52" name="Oval 62"/>
          <p:cNvSpPr>
            <a:spLocks noChangeArrowheads="1"/>
          </p:cNvSpPr>
          <p:nvPr/>
        </p:nvSpPr>
        <p:spPr bwMode="auto">
          <a:xfrm rot="18734674">
            <a:off x="3340100" y="1677988"/>
            <a:ext cx="473075" cy="790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sp>
        <p:nvSpPr>
          <p:cNvPr id="53" name="Oval 61"/>
          <p:cNvSpPr>
            <a:spLocks noChangeArrowheads="1"/>
          </p:cNvSpPr>
          <p:nvPr/>
        </p:nvSpPr>
        <p:spPr bwMode="auto">
          <a:xfrm rot="18734674">
            <a:off x="2972594" y="2867819"/>
            <a:ext cx="477838" cy="1244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sp>
        <p:nvSpPr>
          <p:cNvPr id="54" name="Oval 63"/>
          <p:cNvSpPr>
            <a:spLocks noChangeArrowheads="1"/>
          </p:cNvSpPr>
          <p:nvPr/>
        </p:nvSpPr>
        <p:spPr bwMode="auto">
          <a:xfrm rot="18734674">
            <a:off x="6278562" y="2943226"/>
            <a:ext cx="627063" cy="1592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sp>
        <p:nvSpPr>
          <p:cNvPr id="10271" name="Text Box 48"/>
          <p:cNvSpPr txBox="1">
            <a:spLocks noChangeArrowheads="1"/>
          </p:cNvSpPr>
          <p:nvPr/>
        </p:nvSpPr>
        <p:spPr bwMode="auto">
          <a:xfrm>
            <a:off x="2843808" y="126876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                        </a:t>
            </a:r>
            <a:r>
              <a:rPr lang="en-US" sz="1600" b="1" dirty="0" err="1">
                <a:solidFill>
                  <a:srgbClr val="FF0000"/>
                </a:solidFill>
              </a:rPr>
              <a:t>Bhowali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272" name="Text Box 48"/>
          <p:cNvSpPr txBox="1">
            <a:spLocks noChangeArrowheads="1"/>
          </p:cNvSpPr>
          <p:nvPr/>
        </p:nvSpPr>
        <p:spPr bwMode="auto">
          <a:xfrm>
            <a:off x="2286000" y="9906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Nainital</a:t>
            </a:r>
          </a:p>
        </p:txBody>
      </p:sp>
      <p:sp>
        <p:nvSpPr>
          <p:cNvPr id="10273" name="Text Box 48"/>
          <p:cNvSpPr txBox="1">
            <a:spLocks noChangeArrowheads="1"/>
          </p:cNvSpPr>
          <p:nvPr/>
        </p:nvSpPr>
        <p:spPr bwMode="auto">
          <a:xfrm>
            <a:off x="3276600" y="4005263"/>
            <a:ext cx="2286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Jeolikote</a:t>
            </a:r>
          </a:p>
        </p:txBody>
      </p:sp>
      <p:sp>
        <p:nvSpPr>
          <p:cNvPr id="10274" name="Text Box 48"/>
          <p:cNvSpPr txBox="1">
            <a:spLocks noChangeArrowheads="1"/>
          </p:cNvSpPr>
          <p:nvPr/>
        </p:nvSpPr>
        <p:spPr bwMode="auto">
          <a:xfrm>
            <a:off x="7010400" y="29718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Bhimtal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-685800" y="-271"/>
            <a:ext cx="10515600" cy="6669089"/>
            <a:chOff x="-432" y="121"/>
            <a:chExt cx="6624" cy="4201"/>
          </a:xfrm>
        </p:grpSpPr>
        <p:sp>
          <p:nvSpPr>
            <p:cNvPr id="11267" name="Rectangle 5"/>
            <p:cNvSpPr>
              <a:spLocks noChangeArrowheads="1"/>
            </p:cNvSpPr>
            <p:nvPr/>
          </p:nvSpPr>
          <p:spPr bwMode="auto">
            <a:xfrm>
              <a:off x="720" y="434"/>
              <a:ext cx="4416" cy="3888"/>
            </a:xfrm>
            <a:prstGeom prst="rect">
              <a:avLst/>
            </a:prstGeom>
            <a:solidFill>
              <a:srgbClr val="FFFFCC"/>
            </a:solidFill>
            <a:ln w="38100" cmpd="dbl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80"/>
              <a:ext cx="3744" cy="3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Text Box 6"/>
            <p:cNvSpPr txBox="1">
              <a:spLocks noChangeArrowheads="1"/>
            </p:cNvSpPr>
            <p:nvPr/>
          </p:nvSpPr>
          <p:spPr bwMode="auto">
            <a:xfrm>
              <a:off x="1383" y="121"/>
              <a:ext cx="33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Ground Water Status in </a:t>
              </a:r>
              <a:r>
                <a:rPr lang="en-US" b="1" dirty="0" err="1">
                  <a:solidFill>
                    <a:srgbClr val="FF0000"/>
                  </a:solidFill>
                </a:rPr>
                <a:t>Kosi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Headwater (</a:t>
              </a:r>
              <a:r>
                <a:rPr lang="en-US" b="1" dirty="0" err="1" smtClean="0">
                  <a:solidFill>
                    <a:srgbClr val="FF0000"/>
                  </a:solidFill>
                </a:rPr>
                <a:t>Rawat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2012)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270" name="Text Box 7"/>
            <p:cNvSpPr txBox="1">
              <a:spLocks noChangeArrowheads="1"/>
            </p:cNvSpPr>
            <p:nvPr/>
          </p:nvSpPr>
          <p:spPr bwMode="auto">
            <a:xfrm>
              <a:off x="1056" y="624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1981</a:t>
              </a:r>
            </a:p>
          </p:txBody>
        </p:sp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1104" y="2400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2012</a:t>
              </a:r>
            </a:p>
          </p:txBody>
        </p:sp>
        <p:sp>
          <p:nvSpPr>
            <p:cNvPr id="11272" name="Text Box 9"/>
            <p:cNvSpPr txBox="1">
              <a:spLocks noChangeArrowheads="1"/>
            </p:cNvSpPr>
            <p:nvPr/>
          </p:nvSpPr>
          <p:spPr bwMode="auto">
            <a:xfrm>
              <a:off x="4608" y="1881"/>
              <a:ext cx="7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km</a:t>
              </a:r>
            </a:p>
          </p:txBody>
        </p:sp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4608" y="3705"/>
              <a:ext cx="7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km</a:t>
              </a:r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>
              <a:off x="2784" y="859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1275" name="Text Box 12"/>
            <p:cNvSpPr txBox="1">
              <a:spLocks noChangeArrowheads="1"/>
            </p:cNvSpPr>
            <p:nvPr/>
          </p:nvSpPr>
          <p:spPr bwMode="auto">
            <a:xfrm>
              <a:off x="1920" y="854"/>
              <a:ext cx="20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solidFill>
                    <a:srgbClr val="FF0000"/>
                  </a:solidFill>
                </a:rPr>
                <a:t>Temporary Water Table</a:t>
              </a:r>
            </a:p>
          </p:txBody>
        </p:sp>
        <p:sp>
          <p:nvSpPr>
            <p:cNvPr id="11276" name="Text Box 13"/>
            <p:cNvSpPr txBox="1">
              <a:spLocks noChangeArrowheads="1"/>
            </p:cNvSpPr>
            <p:nvPr/>
          </p:nvSpPr>
          <p:spPr bwMode="auto">
            <a:xfrm>
              <a:off x="1920" y="1152"/>
              <a:ext cx="20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</a:rPr>
                <a:t>Permanent  Water Table</a:t>
              </a:r>
            </a:p>
          </p:txBody>
        </p:sp>
        <p:sp>
          <p:nvSpPr>
            <p:cNvPr id="11277" name="Text Box 14"/>
            <p:cNvSpPr txBox="1">
              <a:spLocks noChangeArrowheads="1"/>
            </p:cNvSpPr>
            <p:nvPr/>
          </p:nvSpPr>
          <p:spPr bwMode="auto">
            <a:xfrm>
              <a:off x="1872" y="1766"/>
              <a:ext cx="20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Water Reserve</a:t>
              </a:r>
            </a:p>
          </p:txBody>
        </p:sp>
        <p:sp>
          <p:nvSpPr>
            <p:cNvPr id="11278" name="Text Box 15"/>
            <p:cNvSpPr txBox="1">
              <a:spLocks noChangeArrowheads="1"/>
            </p:cNvSpPr>
            <p:nvPr/>
          </p:nvSpPr>
          <p:spPr bwMode="auto">
            <a:xfrm>
              <a:off x="1968" y="2736"/>
              <a:ext cx="20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solidFill>
                    <a:srgbClr val="FF0000"/>
                  </a:solidFill>
                </a:rPr>
                <a:t>Temporary Water Table</a:t>
              </a:r>
            </a:p>
          </p:txBody>
        </p:sp>
        <p:sp>
          <p:nvSpPr>
            <p:cNvPr id="11279" name="Text Box 16"/>
            <p:cNvSpPr txBox="1">
              <a:spLocks noChangeArrowheads="1"/>
            </p:cNvSpPr>
            <p:nvPr/>
          </p:nvSpPr>
          <p:spPr bwMode="auto">
            <a:xfrm>
              <a:off x="1920" y="2976"/>
              <a:ext cx="20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</a:rPr>
                <a:t>Permanent  Water Table</a:t>
              </a:r>
            </a:p>
          </p:txBody>
        </p:sp>
        <p:sp>
          <p:nvSpPr>
            <p:cNvPr id="11280" name="Text Box 17"/>
            <p:cNvSpPr txBox="1">
              <a:spLocks noChangeArrowheads="1"/>
            </p:cNvSpPr>
            <p:nvPr/>
          </p:nvSpPr>
          <p:spPr bwMode="auto">
            <a:xfrm>
              <a:off x="1872" y="3360"/>
              <a:ext cx="20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Water Reserve</a:t>
              </a:r>
            </a:p>
          </p:txBody>
        </p:sp>
        <p:sp>
          <p:nvSpPr>
            <p:cNvPr id="11281" name="Text Box 18"/>
            <p:cNvSpPr txBox="1">
              <a:spLocks noChangeArrowheads="1"/>
            </p:cNvSpPr>
            <p:nvPr/>
          </p:nvSpPr>
          <p:spPr bwMode="auto">
            <a:xfrm>
              <a:off x="-432" y="2918"/>
              <a:ext cx="24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000">
                  <a:solidFill>
                    <a:srgbClr val="FF0000"/>
                  </a:solidFill>
                </a:rPr>
                <a:t>Spring Dried</a:t>
              </a:r>
            </a:p>
          </p:txBody>
        </p:sp>
        <p:sp>
          <p:nvSpPr>
            <p:cNvPr id="11282" name="Text Box 19"/>
            <p:cNvSpPr txBox="1">
              <a:spLocks noChangeArrowheads="1"/>
            </p:cNvSpPr>
            <p:nvPr/>
          </p:nvSpPr>
          <p:spPr bwMode="auto">
            <a:xfrm>
              <a:off x="3744" y="2928"/>
              <a:ext cx="24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rgbClr val="FF0000"/>
                  </a:solidFill>
                </a:rPr>
                <a:t>Spring Dried</a:t>
              </a: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720" y="6021288"/>
            <a:ext cx="4392488" cy="639762"/>
          </a:xfrm>
          <a:noFill/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                 Annual Rainfall Decreased:              11%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                Number of Rainy-days Declined:    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9762"/>
          </a:xfrm>
          <a:noFill/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Hydrological Responses of Himalayan </a:t>
            </a:r>
            <a:r>
              <a:rPr lang="en-US" sz="2800" b="1" dirty="0" smtClean="0">
                <a:solidFill>
                  <a:srgbClr val="FF0000"/>
                </a:solidFill>
              </a:rPr>
              <a:t>Watersheds: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Maximum Flood Rate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76200" y="1219200"/>
          <a:ext cx="8610600" cy="5513388"/>
        </p:xfrm>
        <a:graphic>
          <a:graphicData uri="http://schemas.openxmlformats.org/presentationml/2006/ole">
            <p:oleObj spid="_x0000_s45058" name="Chart" r:id="rId3" imgW="4905375" imgH="2695575" progId="Excel.Sheet.8">
              <p:embed/>
            </p:oleObj>
          </a:graphicData>
        </a:graphic>
      </p:graphicFrame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1371600" y="6019800"/>
            <a:ext cx="6172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1219200" y="6172200"/>
            <a:ext cx="701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Oak Forest       Pine Forests     Barren Land      Cultivated Land   Urban Systems</a:t>
            </a: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 rot="-5400000">
            <a:off x="-732631" y="3704432"/>
            <a:ext cx="2289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m3/ Sq km/second)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6916738" y="1651000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1.670</a:t>
            </a: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5621338" y="4419600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0.422</a:t>
            </a: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4343400" y="35052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0.836</a:t>
            </a:r>
          </a:p>
        </p:txBody>
      </p:sp>
      <p:sp>
        <p:nvSpPr>
          <p:cNvPr id="1034" name="Rectangle 13"/>
          <p:cNvSpPr>
            <a:spLocks noChangeArrowheads="1"/>
          </p:cNvSpPr>
          <p:nvPr/>
        </p:nvSpPr>
        <p:spPr bwMode="auto">
          <a:xfrm>
            <a:off x="3030538" y="4800600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0.260</a:t>
            </a:r>
          </a:p>
        </p:txBody>
      </p:sp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1735138" y="5257800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0.048</a:t>
            </a:r>
          </a:p>
        </p:txBody>
      </p:sp>
      <p:sp>
        <p:nvSpPr>
          <p:cNvPr id="1036" name="Text Box 15"/>
          <p:cNvSpPr txBox="1">
            <a:spLocks noChangeArrowheads="1"/>
          </p:cNvSpPr>
          <p:nvPr/>
        </p:nvSpPr>
        <p:spPr bwMode="auto">
          <a:xfrm>
            <a:off x="1676400" y="2378075"/>
            <a:ext cx="4876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CC3300"/>
                </a:solidFill>
              </a:rPr>
              <a:t>In Comparison to Oak Forest flood rate is nearly 35 times higher in urban land 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Hydrological Responses of Himalayan </a:t>
            </a:r>
            <a:r>
              <a:rPr lang="en-US" sz="2800" b="1" dirty="0" smtClean="0">
                <a:solidFill>
                  <a:srgbClr val="FF0000"/>
                </a:solidFill>
              </a:rPr>
              <a:t>Watersheds: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Overland Land Flow Per Cent of Total Rainfall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5257800" y="1371600"/>
          <a:ext cx="3581400" cy="2438400"/>
        </p:xfrm>
        <a:graphic>
          <a:graphicData uri="http://schemas.openxmlformats.org/presentationml/2006/ole">
            <p:oleObj spid="_x0000_s46082" name="Chart" r:id="rId3" imgW="1924050" imgH="1171575" progId="Excel.Sheet.8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228600" y="1447800"/>
          <a:ext cx="3505200" cy="2338388"/>
        </p:xfrm>
        <a:graphic>
          <a:graphicData uri="http://schemas.openxmlformats.org/presentationml/2006/ole">
            <p:oleObj spid="_x0000_s46083" name="Chart" r:id="rId4" imgW="4038600" imgH="2219325" progId="Excel.Sheet.8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228600" y="4038600"/>
          <a:ext cx="3352800" cy="2420938"/>
        </p:xfrm>
        <a:graphic>
          <a:graphicData uri="http://schemas.openxmlformats.org/presentationml/2006/ole">
            <p:oleObj spid="_x0000_s46084" name="Chart" r:id="rId5" imgW="2400300" imgH="1952625" progId="Excel.Sheet.8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5257800" y="4038600"/>
          <a:ext cx="3505200" cy="2514600"/>
        </p:xfrm>
        <a:graphic>
          <a:graphicData uri="http://schemas.openxmlformats.org/presentationml/2006/ole">
            <p:oleObj spid="_x0000_s46085" name="Chart" r:id="rId6" imgW="2476500" imgH="847725" progId="Excel.Sheet.8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895600" y="2971800"/>
          <a:ext cx="3276600" cy="2057400"/>
        </p:xfrm>
        <a:graphic>
          <a:graphicData uri="http://schemas.openxmlformats.org/presentationml/2006/ole">
            <p:oleObj spid="_x0000_s46086" name="Chart" r:id="rId7" imgW="2305050" imgH="1866900" progId="Excel.Sheet.8">
              <p:embed/>
            </p:oleObj>
          </a:graphicData>
        </a:graphic>
      </p:graphicFrame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838200" y="15240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Oak Forest: 3.50%</a:t>
            </a:r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5867400" y="15240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Pine Forest: 5.60%</a:t>
            </a:r>
          </a:p>
        </p:txBody>
      </p:sp>
      <p:sp>
        <p:nvSpPr>
          <p:cNvPr id="2058" name="Text Box 16"/>
          <p:cNvSpPr txBox="1">
            <a:spLocks noChangeArrowheads="1"/>
          </p:cNvSpPr>
          <p:nvPr/>
        </p:nvSpPr>
        <p:spPr bwMode="auto">
          <a:xfrm>
            <a:off x="609600" y="41910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Cultivated Land: 15.00%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3505200" y="30480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Urban Systems: 65.00%</a:t>
            </a:r>
          </a:p>
        </p:txBody>
      </p:sp>
      <p:sp>
        <p:nvSpPr>
          <p:cNvPr id="2060" name="Text Box 18"/>
          <p:cNvSpPr txBox="1">
            <a:spLocks noChangeArrowheads="1"/>
          </p:cNvSpPr>
          <p:nvPr/>
        </p:nvSpPr>
        <p:spPr bwMode="auto">
          <a:xfrm>
            <a:off x="5943600" y="42672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Barren Land: 25.00%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251520" y="5877272"/>
            <a:ext cx="8712968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Rounded Rectangle 44"/>
          <p:cNvSpPr/>
          <p:nvPr/>
        </p:nvSpPr>
        <p:spPr>
          <a:xfrm>
            <a:off x="5940152" y="548680"/>
            <a:ext cx="2952328" cy="4896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ounded Rectangle 43"/>
          <p:cNvSpPr/>
          <p:nvPr/>
        </p:nvSpPr>
        <p:spPr>
          <a:xfrm>
            <a:off x="3995936" y="548680"/>
            <a:ext cx="1728192" cy="48965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ounded Rectangle 42"/>
          <p:cNvSpPr/>
          <p:nvPr/>
        </p:nvSpPr>
        <p:spPr>
          <a:xfrm>
            <a:off x="251520" y="548680"/>
            <a:ext cx="3528392" cy="48965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1981200" y="1368623"/>
            <a:ext cx="1524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Precipitation</a:t>
            </a:r>
            <a:endParaRPr lang="en-IN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Ground</a:t>
            </a:r>
          </a:p>
          <a:p>
            <a:pPr algn="ctr"/>
            <a:r>
              <a:rPr lang="en-IN" sz="1400" dirty="0" smtClean="0"/>
              <a:t>Interactions </a:t>
            </a:r>
            <a:endParaRPr lang="en-IN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988840"/>
            <a:ext cx="1524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Geology, Soils, Slope, Aspect, Drainage</a:t>
            </a:r>
            <a:endParaRPr lang="en-IN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3023"/>
            <a:ext cx="12954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Run-off</a:t>
            </a:r>
            <a:endParaRPr lang="en-IN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2852936"/>
            <a:ext cx="152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Land Use Pattern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3933056"/>
            <a:ext cx="1524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Water Discharge</a:t>
            </a:r>
          </a:p>
          <a:p>
            <a:pPr algn="ctr"/>
            <a:r>
              <a:rPr lang="en-IN" sz="1400" dirty="0" smtClean="0"/>
              <a:t>(Springs &amp; Streams)</a:t>
            </a:r>
            <a:endParaRPr lang="en-IN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4797152"/>
            <a:ext cx="152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Water Availability</a:t>
            </a:r>
            <a:endParaRPr lang="en-IN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56112" y="2132856"/>
            <a:ext cx="1524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Water Demand (Agriculture, Domestic, Industry etc.)</a:t>
            </a:r>
            <a:endParaRPr lang="en-IN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1700808"/>
            <a:ext cx="2590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Land Use Planning</a:t>
            </a:r>
            <a:endParaRPr lang="en-IN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685800"/>
            <a:ext cx="2590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/>
              <a:t>Integrated  Resource </a:t>
            </a:r>
          </a:p>
          <a:p>
            <a:pPr algn="ctr"/>
            <a:r>
              <a:rPr lang="en-IN" sz="1400" b="1" dirty="0" smtClean="0"/>
              <a:t>Management</a:t>
            </a:r>
            <a:endParaRPr lang="en-IN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84168" y="4581128"/>
            <a:ext cx="259228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Adaptive Water Management:  Demand Prioritization, Rainfall Variability, Extreme Events </a:t>
            </a:r>
            <a:endParaRPr lang="en-IN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84168" y="1340768"/>
            <a:ext cx="259228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Critical Headwater/Watersheds </a:t>
            </a:r>
            <a:endParaRPr lang="en-IN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652120" y="5949280"/>
            <a:ext cx="144016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Implementation, Monitoring &amp; Assessment </a:t>
            </a:r>
            <a:endParaRPr lang="en-IN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07704" y="5949280"/>
            <a:ext cx="187220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Knowledge Generation Validation &amp; </a:t>
            </a:r>
          </a:p>
          <a:p>
            <a:pPr algn="ctr"/>
            <a:r>
              <a:rPr lang="en-IN" sz="1400" dirty="0" smtClean="0"/>
              <a:t>Synthesis</a:t>
            </a:r>
            <a:endParaRPr lang="en-IN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5949280"/>
            <a:ext cx="145888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/>
              <a:t>Multi-stakeholders Governance</a:t>
            </a:r>
            <a:endParaRPr lang="en-IN" sz="1400" b="1" dirty="0"/>
          </a:p>
        </p:txBody>
      </p:sp>
      <p:cxnSp>
        <p:nvCxnSpPr>
          <p:cNvPr id="22" name="Straight Arrow Connector 21"/>
          <p:cNvCxnSpPr>
            <a:endCxn id="4" idx="0"/>
          </p:cNvCxnSpPr>
          <p:nvPr/>
        </p:nvCxnSpPr>
        <p:spPr>
          <a:xfrm>
            <a:off x="2743200" y="1660704"/>
            <a:ext cx="0" cy="328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6" idx="0"/>
          </p:cNvCxnSpPr>
          <p:nvPr/>
        </p:nvCxnSpPr>
        <p:spPr>
          <a:xfrm>
            <a:off x="2743200" y="2727504"/>
            <a:ext cx="0" cy="125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81200" y="3501008"/>
            <a:ext cx="1524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Groundwater</a:t>
            </a:r>
            <a:endParaRPr lang="en-IN" sz="1400" dirty="0"/>
          </a:p>
        </p:txBody>
      </p:sp>
      <p:cxnSp>
        <p:nvCxnSpPr>
          <p:cNvPr id="33" name="Straight Arrow Connector 32"/>
          <p:cNvCxnSpPr>
            <a:stCxn id="6" idx="2"/>
            <a:endCxn id="31" idx="0"/>
          </p:cNvCxnSpPr>
          <p:nvPr/>
        </p:nvCxnSpPr>
        <p:spPr>
          <a:xfrm>
            <a:off x="2743200" y="3376156"/>
            <a:ext cx="0" cy="124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2"/>
            <a:endCxn id="7" idx="0"/>
          </p:cNvCxnSpPr>
          <p:nvPr/>
        </p:nvCxnSpPr>
        <p:spPr>
          <a:xfrm>
            <a:off x="2743200" y="3808785"/>
            <a:ext cx="0" cy="124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81200" y="685800"/>
            <a:ext cx="152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/>
              <a:t>Water Availability</a:t>
            </a:r>
            <a:endParaRPr lang="en-IN" sz="1400" b="1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691680" y="1828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1676400" y="2438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7" idx="2"/>
            <a:endCxn id="8" idx="0"/>
          </p:cNvCxnSpPr>
          <p:nvPr/>
        </p:nvCxnSpPr>
        <p:spPr>
          <a:xfrm>
            <a:off x="2743200" y="4671720"/>
            <a:ext cx="0" cy="125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056112" y="685800"/>
            <a:ext cx="152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/>
              <a:t>Utilization &amp; Access</a:t>
            </a:r>
            <a:endParaRPr lang="en-IN" sz="1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056112" y="1340768"/>
            <a:ext cx="1524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Location-Altitudinal Transact</a:t>
            </a:r>
            <a:endParaRPr lang="en-IN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4056112" y="4293096"/>
            <a:ext cx="1524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Social Structure</a:t>
            </a:r>
            <a:endParaRPr lang="en-IN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4056112" y="3140968"/>
            <a:ext cx="152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Economic  Viability</a:t>
            </a:r>
            <a:endParaRPr lang="en-IN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4056112" y="3717032"/>
            <a:ext cx="152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Technical Feasibility</a:t>
            </a:r>
            <a:endParaRPr lang="en-IN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056112" y="4653136"/>
            <a:ext cx="1524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Water Quality</a:t>
            </a:r>
            <a:endParaRPr lang="en-IN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84168" y="2132856"/>
            <a:ext cx="2590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Traditional Water Management System &amp; People’s Priorities</a:t>
            </a:r>
            <a:endParaRPr lang="en-IN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084168" y="3068960"/>
            <a:ext cx="2590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Income Generation</a:t>
            </a:r>
            <a:endParaRPr lang="en-IN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084168" y="3429000"/>
            <a:ext cx="2590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Food, Livelihood &amp; Heath</a:t>
            </a:r>
            <a:endParaRPr lang="en-IN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084168" y="3861048"/>
            <a:ext cx="2590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Gender Sensitization</a:t>
            </a:r>
            <a:endParaRPr lang="en-IN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084168" y="4221088"/>
            <a:ext cx="2590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Social Equity</a:t>
            </a:r>
            <a:endParaRPr lang="en-IN" sz="1400" dirty="0"/>
          </a:p>
        </p:txBody>
      </p:sp>
      <p:sp>
        <p:nvSpPr>
          <p:cNvPr id="46" name="TextBox 13"/>
          <p:cNvSpPr txBox="1">
            <a:spLocks noChangeArrowheads="1"/>
          </p:cNvSpPr>
          <p:nvPr/>
        </p:nvSpPr>
        <p:spPr bwMode="auto">
          <a:xfrm>
            <a:off x="3923928" y="5949280"/>
            <a:ext cx="1584176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 smtClean="0">
                <a:latin typeface="Calibri" pitchFamily="34" charset="0"/>
              </a:rPr>
              <a:t>Conceptualization, </a:t>
            </a:r>
          </a:p>
          <a:p>
            <a:pPr algn="ctr"/>
            <a:r>
              <a:rPr lang="en-IN" sz="1400" dirty="0" smtClean="0">
                <a:latin typeface="Calibri" pitchFamily="34" charset="0"/>
              </a:rPr>
              <a:t>Decision &amp; </a:t>
            </a:r>
          </a:p>
          <a:p>
            <a:pPr algn="ctr"/>
            <a:r>
              <a:rPr lang="en-IN" sz="1400" dirty="0" smtClean="0">
                <a:latin typeface="Calibri" pitchFamily="34" charset="0"/>
              </a:rPr>
              <a:t>Planning</a:t>
            </a:r>
            <a:endParaRPr lang="en-IN" sz="1400" dirty="0">
              <a:latin typeface="Calibri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619672" y="5589240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96336" y="544522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4" idx="2"/>
          </p:cNvCxnSpPr>
          <p:nvPr/>
        </p:nvCxnSpPr>
        <p:spPr>
          <a:xfrm>
            <a:off x="4860032" y="544522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19672" y="544522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716016" y="558924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763688" y="6309320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18" idx="1"/>
          </p:cNvCxnSpPr>
          <p:nvPr/>
        </p:nvCxnSpPr>
        <p:spPr>
          <a:xfrm>
            <a:off x="5508104" y="6309320"/>
            <a:ext cx="144016" cy="9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84168" y="2708920"/>
            <a:ext cx="2590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Water Conservation Measures </a:t>
            </a:r>
            <a:endParaRPr lang="en-IN" sz="1400" dirty="0"/>
          </a:p>
        </p:txBody>
      </p:sp>
      <p:sp>
        <p:nvSpPr>
          <p:cNvPr id="61" name="TextBox 7"/>
          <p:cNvSpPr txBox="1">
            <a:spLocks noChangeArrowheads="1"/>
          </p:cNvSpPr>
          <p:nvPr/>
        </p:nvSpPr>
        <p:spPr bwMode="auto">
          <a:xfrm>
            <a:off x="683568" y="-27384"/>
            <a:ext cx="77724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800" b="1" dirty="0" smtClean="0"/>
              <a:t>Integrated </a:t>
            </a:r>
            <a:r>
              <a:rPr lang="en-IN" sz="2800" b="1" dirty="0"/>
              <a:t>Land and Water </a:t>
            </a:r>
            <a:r>
              <a:rPr lang="en-IN" sz="2800" b="1" dirty="0" smtClean="0"/>
              <a:t>Management Approach</a:t>
            </a:r>
            <a:endParaRPr lang="en-IN" sz="2800" b="1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3779912" y="6309320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236296" y="5949280"/>
            <a:ext cx="165618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/>
              <a:t>Institutionalization</a:t>
            </a:r>
          </a:p>
          <a:p>
            <a:pPr algn="ctr"/>
            <a:r>
              <a:rPr lang="en-IN" sz="1400" b="1" dirty="0" smtClean="0"/>
              <a:t>and</a:t>
            </a:r>
          </a:p>
          <a:p>
            <a:pPr algn="ctr"/>
            <a:r>
              <a:rPr lang="en-IN" sz="1400" b="1" dirty="0" smtClean="0"/>
              <a:t> Sustainability</a:t>
            </a:r>
            <a:endParaRPr lang="en-IN" sz="1400" b="1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7092280" y="6309320"/>
            <a:ext cx="144016" cy="9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067944" y="5013176"/>
            <a:ext cx="1524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Water Price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874</Words>
  <Application>Microsoft Office PowerPoint</Application>
  <PresentationFormat>On-screen Show (4:3)</PresentationFormat>
  <Paragraphs>254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Bitmap Image</vt:lpstr>
      <vt:lpstr>Chart</vt:lpstr>
      <vt:lpstr>Slide 1</vt:lpstr>
      <vt:lpstr>Mountain Are Critical For Global Sustainability</vt:lpstr>
      <vt:lpstr>Slide 3</vt:lpstr>
      <vt:lpstr>Hindu Kush Himalaya Represents one of the Most Vulnerable Mountain Ecosystems of the Planet</vt:lpstr>
      <vt:lpstr>Slide 5</vt:lpstr>
      <vt:lpstr>                 Annual Rainfall Decreased:              11%                 Number of Rainy-days Declined:    15%</vt:lpstr>
      <vt:lpstr>Hydrological Responses of Himalayan Watersheds:  Maximum Flood Rate</vt:lpstr>
      <vt:lpstr>Hydrological Responses of Himalayan Watersheds: Overland Land Flow Per Cent of Total Rainfall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Tiwari</dc:creator>
  <cp:lastModifiedBy>doc</cp:lastModifiedBy>
  <cp:revision>77</cp:revision>
  <dcterms:created xsi:type="dcterms:W3CDTF">2011-09-14T12:39:48Z</dcterms:created>
  <dcterms:modified xsi:type="dcterms:W3CDTF">2013-08-29T01:38:15Z</dcterms:modified>
</cp:coreProperties>
</file>